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handoutMasterIdLst>
    <p:handoutMasterId r:id="rId34"/>
  </p:handoutMasterIdLst>
  <p:sldIdLst>
    <p:sldId id="270" r:id="rId2"/>
    <p:sldId id="291" r:id="rId3"/>
    <p:sldId id="278" r:id="rId4"/>
    <p:sldId id="279" r:id="rId5"/>
    <p:sldId id="257" r:id="rId6"/>
    <p:sldId id="268" r:id="rId7"/>
    <p:sldId id="266" r:id="rId8"/>
    <p:sldId id="256" r:id="rId9"/>
    <p:sldId id="280" r:id="rId10"/>
    <p:sldId id="281" r:id="rId11"/>
    <p:sldId id="267" r:id="rId12"/>
    <p:sldId id="275" r:id="rId13"/>
    <p:sldId id="263" r:id="rId14"/>
    <p:sldId id="259" r:id="rId15"/>
    <p:sldId id="272" r:id="rId16"/>
    <p:sldId id="269" r:id="rId17"/>
    <p:sldId id="261" r:id="rId18"/>
    <p:sldId id="273" r:id="rId19"/>
    <p:sldId id="274" r:id="rId20"/>
    <p:sldId id="262" r:id="rId21"/>
    <p:sldId id="258" r:id="rId22"/>
    <p:sldId id="283" r:id="rId23"/>
    <p:sldId id="284" r:id="rId24"/>
    <p:sldId id="285" r:id="rId25"/>
    <p:sldId id="286" r:id="rId26"/>
    <p:sldId id="288" r:id="rId27"/>
    <p:sldId id="287" r:id="rId28"/>
    <p:sldId id="292" r:id="rId29"/>
    <p:sldId id="293" r:id="rId30"/>
    <p:sldId id="289" r:id="rId31"/>
    <p:sldId id="290" r:id="rId32"/>
    <p:sldId id="277" r:id="rId33"/>
  </p:sldIdLst>
  <p:sldSz cx="9144000" cy="6858000" type="screen4x3"/>
  <p:notesSz cx="7010400" cy="9296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A1A3F0-D5BF-467F-B381-3F62E30C7B4F}" type="datetimeFigureOut">
              <a:rPr lang="el-GR" smtClean="0"/>
              <a:t>12/4/2019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557C65-D625-4FA2-8F08-098B5F949C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4720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5CEA-01AB-4A94-985F-B707776FBE32}" type="datetimeFigureOut">
              <a:rPr lang="el-GR" smtClean="0"/>
              <a:t>12/4/2019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2B945-C9D8-40F9-B6AB-195262E950ED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5CEA-01AB-4A94-985F-B707776FBE32}" type="datetimeFigureOut">
              <a:rPr lang="el-GR" smtClean="0"/>
              <a:t>12/4/2019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945-C9D8-40F9-B6AB-195262E950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5CEA-01AB-4A94-985F-B707776FBE32}" type="datetimeFigureOut">
              <a:rPr lang="el-GR" smtClean="0"/>
              <a:t>12/4/2019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945-C9D8-40F9-B6AB-195262E950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C95CEA-01AB-4A94-985F-B707776FBE32}" type="datetimeFigureOut">
              <a:rPr lang="el-GR" smtClean="0"/>
              <a:t>12/4/2019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82B945-C9D8-40F9-B6AB-195262E950ED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5CEA-01AB-4A94-985F-B707776FBE32}" type="datetimeFigureOut">
              <a:rPr lang="el-GR" smtClean="0"/>
              <a:t>12/4/2019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2B945-C9D8-40F9-B6AB-195262E950ED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5CEA-01AB-4A94-985F-B707776FBE32}" type="datetimeFigureOut">
              <a:rPr lang="el-GR" smtClean="0"/>
              <a:t>12/4/2019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2B945-C9D8-40F9-B6AB-195262E950ED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5CEA-01AB-4A94-985F-B707776FBE32}" type="datetimeFigureOut">
              <a:rPr lang="el-GR" smtClean="0"/>
              <a:t>12/4/2019</a:t>
            </a:fld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2B945-C9D8-40F9-B6AB-195262E950ED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C5C95CEA-01AB-4A94-985F-B707776FBE32}" type="datetimeFigureOut">
              <a:rPr lang="el-GR" smtClean="0"/>
              <a:t>12/4/2019</a:t>
            </a:fld>
            <a:endParaRPr lang="el-G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2B945-C9D8-40F9-B6AB-195262E950ED}" type="slidenum">
              <a:rPr lang="el-GR" smtClean="0"/>
              <a:t>‹#›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5CEA-01AB-4A94-985F-B707776FBE32}" type="datetimeFigureOut">
              <a:rPr lang="el-GR" smtClean="0"/>
              <a:t>12/4/2019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945-C9D8-40F9-B6AB-195262E950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5CEA-01AB-4A94-985F-B707776FBE32}" type="datetimeFigureOut">
              <a:rPr lang="el-GR" smtClean="0"/>
              <a:t>12/4/2019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2B945-C9D8-40F9-B6AB-195262E950ED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5CEA-01AB-4A94-985F-B707776FBE32}" type="datetimeFigureOut">
              <a:rPr lang="el-GR" smtClean="0"/>
              <a:t>12/4/2019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2B945-C9D8-40F9-B6AB-195262E950ED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03D4A8"/>
            </a:gs>
            <a:gs pos="0">
              <a:srgbClr val="21D6E0"/>
            </a:gs>
            <a:gs pos="20000">
              <a:srgbClr val="0087E6"/>
            </a:gs>
            <a:gs pos="2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95CEA-01AB-4A94-985F-B707776FBE32}" type="datetimeFigureOut">
              <a:rPr lang="el-GR" smtClean="0"/>
              <a:t>12/4/2019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2B945-C9D8-40F9-B6AB-195262E950ED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  <p:sldLayoutId id="2147483741" r:id="rId28"/>
    <p:sldLayoutId id="2147483743" r:id="rId29"/>
    <p:sldLayoutId id="2147483744" r:id="rId30"/>
    <p:sldLayoutId id="2147483745" r:id="rId31"/>
    <p:sldLayoutId id="2147483746" r:id="rId32"/>
    <p:sldLayoutId id="2147483747" r:id="rId33"/>
    <p:sldLayoutId id="2147483748" r:id="rId34"/>
    <p:sldLayoutId id="2147483749" r:id="rId35"/>
    <p:sldLayoutId id="2147483750" r:id="rId36"/>
    <p:sldLayoutId id="2147483751" r:id="rId3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28328"/>
            <a:ext cx="828092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  <a:p>
            <a:pPr algn="ctr"/>
            <a:r>
              <a:rPr lang="el-GR" dirty="0"/>
              <a:t> </a:t>
            </a:r>
            <a:r>
              <a:rPr lang="en-US" sz="2800" b="1" dirty="0" smtClean="0"/>
              <a:t>Adjustment of irrigation to mitigate climate change impacts in Cyprus</a:t>
            </a:r>
            <a:endParaRPr lang="el-GR" sz="2800" dirty="0" smtClean="0"/>
          </a:p>
          <a:p>
            <a:pPr algn="ctr"/>
            <a:endParaRPr lang="el-GR" i="1" dirty="0" smtClean="0"/>
          </a:p>
          <a:p>
            <a:pPr algn="ctr"/>
            <a:r>
              <a:rPr lang="en-US" sz="2000" i="1" dirty="0" smtClean="0"/>
              <a:t>Panagiotis </a:t>
            </a:r>
            <a:r>
              <a:rPr lang="en-US" sz="2000" i="1" dirty="0" err="1" smtClean="0"/>
              <a:t>Dalias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Anastasis</a:t>
            </a:r>
            <a:r>
              <a:rPr lang="en-US" sz="2000" i="1" dirty="0" smtClean="0"/>
              <a:t> Christou and Damianos Neocle</a:t>
            </a:r>
            <a:r>
              <a:rPr lang="en-US" sz="1700" i="1" dirty="0" smtClean="0"/>
              <a:t>ous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l-GR" dirty="0" smtClean="0"/>
          </a:p>
          <a:p>
            <a:pPr algn="ctr"/>
            <a:endParaRPr lang="en-US" dirty="0"/>
          </a:p>
          <a:p>
            <a:pPr algn="ctr"/>
            <a:r>
              <a:rPr lang="en-US" b="1" dirty="0" smtClean="0"/>
              <a:t>Agricultural Research Institute</a:t>
            </a:r>
            <a:endParaRPr lang="el-GR" b="1" dirty="0" smtClean="0"/>
          </a:p>
          <a:p>
            <a:pPr algn="ctr"/>
            <a:r>
              <a:rPr lang="en-US" sz="1600" i="1" dirty="0" smtClean="0"/>
              <a:t>Natural Resources and Environment</a:t>
            </a:r>
            <a:endParaRPr lang="el-GR" sz="1600" i="1" dirty="0" smtClean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/>
          </a:p>
          <a:p>
            <a:pPr algn="ctr"/>
            <a:r>
              <a:rPr lang="en-US" sz="1600" dirty="0" smtClean="0"/>
              <a:t>Presentation: </a:t>
            </a:r>
            <a:r>
              <a:rPr lang="en-US" sz="1600" dirty="0"/>
              <a:t>Panagiotis </a:t>
            </a:r>
            <a:r>
              <a:rPr lang="en-US" sz="1600" dirty="0" err="1" smtClean="0"/>
              <a:t>Dalias</a:t>
            </a:r>
            <a:endParaRPr lang="en-US" sz="1600" dirty="0" smtClean="0"/>
          </a:p>
          <a:p>
            <a:pPr algn="ctr"/>
            <a:r>
              <a:rPr lang="en-US" sz="1400" i="1" dirty="0" err="1" smtClean="0"/>
              <a:t>Climatico</a:t>
            </a:r>
            <a:r>
              <a:rPr lang="en-US" sz="1400" i="1" dirty="0" smtClean="0"/>
              <a:t> 2019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079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5936" y="3429000"/>
            <a:ext cx="49311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1600" dirty="0" err="1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ETc</a:t>
            </a:r>
            <a:r>
              <a:rPr lang="en-US" altLang="el-GR" sz="1600" dirty="0" err="1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rop</a:t>
            </a:r>
            <a:r>
              <a:rPr lang="el-GR" altLang="el-GR" sz="16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:     </a:t>
            </a:r>
            <a:r>
              <a:rPr lang="en-US" altLang="el-GR" sz="16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Crop evapotranspiration</a:t>
            </a:r>
            <a:r>
              <a:rPr lang="el-GR" altLang="el-GR" sz="16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lang="el-GR" altLang="el-GR" sz="16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(mm)</a:t>
            </a:r>
            <a:endParaRPr lang="el-GR" alt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1600" dirty="0" err="1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ETο</a:t>
            </a:r>
            <a:r>
              <a:rPr lang="el-GR" altLang="el-GR" sz="16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: </a:t>
            </a:r>
            <a:r>
              <a:rPr lang="el-GR" altLang="el-GR" sz="16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  </a:t>
            </a:r>
            <a:r>
              <a:rPr lang="en-US" altLang="el-GR" sz="16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Reference evapotranspiration </a:t>
            </a:r>
            <a:r>
              <a:rPr lang="el-GR" altLang="el-GR" sz="16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(</a:t>
            </a:r>
            <a:r>
              <a:rPr lang="el-GR" altLang="el-GR" sz="16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mm)</a:t>
            </a:r>
            <a:endParaRPr lang="el-GR" alt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1600" dirty="0" err="1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Epan</a:t>
            </a:r>
            <a:r>
              <a:rPr lang="el-GR" altLang="el-GR" sz="16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: </a:t>
            </a:r>
            <a:r>
              <a:rPr lang="el-GR" altLang="el-GR" sz="16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lang="en-US" altLang="el-GR" sz="16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Pan evaporation</a:t>
            </a:r>
            <a:endParaRPr lang="el-GR" alt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1600" dirty="0" err="1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Kc</a:t>
            </a:r>
            <a:r>
              <a:rPr lang="el-GR" altLang="el-GR" sz="16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: </a:t>
            </a:r>
            <a:r>
              <a:rPr lang="el-GR" altLang="el-GR" sz="16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     </a:t>
            </a:r>
            <a:r>
              <a:rPr lang="en-US" altLang="el-GR" sz="16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crop coefficient </a:t>
            </a:r>
            <a:endParaRPr lang="el-GR" alt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1600" dirty="0" err="1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Kp</a:t>
            </a:r>
            <a:r>
              <a:rPr lang="en-US" altLang="el-GR" sz="16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:       Pan coefficient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l-GR" alt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16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C</a:t>
            </a:r>
            <a:r>
              <a:rPr lang="en-US" altLang="el-GR" sz="16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= </a:t>
            </a:r>
            <a:r>
              <a:rPr lang="el-GR" altLang="el-GR" sz="1600" dirty="0" err="1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Kc</a:t>
            </a:r>
            <a:r>
              <a:rPr lang="el-GR" altLang="el-GR" sz="16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lang="el-GR" altLang="el-GR" sz="16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x </a:t>
            </a:r>
            <a:r>
              <a:rPr lang="el-GR" altLang="el-GR" sz="1600" dirty="0" err="1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Kp</a:t>
            </a:r>
            <a:r>
              <a:rPr lang="el-GR" altLang="el-GR" sz="16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lang="el-GR" altLang="el-GR" sz="16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        (</a:t>
            </a:r>
            <a:r>
              <a:rPr lang="en-US" altLang="el-GR" sz="16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ARI experimental results</a:t>
            </a:r>
            <a:r>
              <a:rPr lang="el-GR" altLang="el-GR" sz="16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)</a:t>
            </a:r>
            <a:endParaRPr lang="el-GR" alt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836711"/>
            <a:ext cx="3168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 hangingPunct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l-GR" sz="2400" dirty="0" smtClean="0"/>
              <a:t>Ε</a:t>
            </a:r>
            <a:r>
              <a:rPr lang="en-US" sz="2400" dirty="0" smtClean="0"/>
              <a:t>T</a:t>
            </a:r>
            <a:r>
              <a:rPr lang="en-US" sz="2400" baseline="-25000" dirty="0" smtClean="0"/>
              <a:t>o</a:t>
            </a:r>
            <a:r>
              <a:rPr lang="en-US" sz="2400" dirty="0" smtClean="0"/>
              <a:t>     </a:t>
            </a:r>
            <a:r>
              <a:rPr lang="el-GR" sz="2400" dirty="0" smtClean="0"/>
              <a:t>  </a:t>
            </a:r>
            <a:r>
              <a:rPr lang="en-US" sz="2400" dirty="0" smtClean="0"/>
              <a:t>=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 x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pan</a:t>
            </a:r>
            <a:endParaRPr lang="en-US" sz="2400" baseline="-25000" dirty="0" smtClean="0"/>
          </a:p>
          <a:p>
            <a:pPr marL="342900" lvl="0" indent="-342900" algn="just" fontAlgn="base" hangingPunct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 smtClean="0"/>
              <a:t>ET</a:t>
            </a:r>
            <a:r>
              <a:rPr lang="en-US" sz="2400" baseline="-25000" dirty="0" err="1" smtClean="0"/>
              <a:t>crop</a:t>
            </a:r>
            <a:r>
              <a:rPr lang="en-US" sz="2400" dirty="0" smtClean="0"/>
              <a:t>   = K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x </a:t>
            </a:r>
            <a:r>
              <a:rPr lang="en-US" sz="2400" dirty="0" err="1" smtClean="0"/>
              <a:t>ET</a:t>
            </a:r>
            <a:r>
              <a:rPr lang="en-US" sz="2400" baseline="-25000" dirty="0" err="1" smtClean="0"/>
              <a:t>o</a:t>
            </a:r>
            <a:endParaRPr lang="en-US" sz="2400" baseline="-25000" dirty="0" smtClean="0"/>
          </a:p>
          <a:p>
            <a:pPr marL="342900" lvl="0" indent="-342900" algn="just" fontAlgn="base" hangingPunct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 smtClean="0"/>
              <a:t>ET</a:t>
            </a:r>
            <a:r>
              <a:rPr lang="en-US" sz="2400" baseline="-25000" dirty="0" err="1" smtClean="0"/>
              <a:t>crop</a:t>
            </a:r>
            <a:r>
              <a:rPr lang="en-US" sz="2400" dirty="0" smtClean="0"/>
              <a:t> </a:t>
            </a:r>
            <a:r>
              <a:rPr lang="el-GR" sz="2400" dirty="0" smtClean="0"/>
              <a:t>  </a:t>
            </a:r>
            <a:r>
              <a:rPr lang="en-US" sz="2400" dirty="0" smtClean="0"/>
              <a:t>= C x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pan</a:t>
            </a:r>
            <a:r>
              <a:rPr lang="el-GR" sz="2400" dirty="0"/>
              <a:t>	 </a:t>
            </a:r>
          </a:p>
          <a:p>
            <a:endParaRPr lang="el-G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0" t="5861" r="1635"/>
          <a:stretch/>
        </p:blipFill>
        <p:spPr bwMode="auto">
          <a:xfrm>
            <a:off x="539552" y="1158783"/>
            <a:ext cx="2603224" cy="365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4872" y="4980556"/>
            <a:ext cx="21725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Class </a:t>
            </a:r>
            <a:r>
              <a:rPr lang="en-US" sz="1400" b="1" dirty="0" smtClean="0"/>
              <a:t>A pan </a:t>
            </a:r>
            <a:r>
              <a:rPr lang="en-US" sz="1400" b="1" dirty="0" err="1"/>
              <a:t>evaporimeter</a:t>
            </a:r>
            <a:endParaRPr lang="el-GR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09943" y="332656"/>
            <a:ext cx="280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estimate </a:t>
            </a:r>
            <a:r>
              <a:rPr lang="en-US" dirty="0" err="1" smtClean="0"/>
              <a:t>ETcrop</a:t>
            </a:r>
            <a:r>
              <a:rPr lang="en-US" dirty="0" smtClean="0"/>
              <a:t> (</a:t>
            </a:r>
            <a:r>
              <a:rPr lang="en-US" dirty="0" err="1" smtClean="0"/>
              <a:t>ETc</a:t>
            </a:r>
            <a:r>
              <a:rPr lang="en-US" dirty="0" smtClean="0"/>
              <a:t>)…</a:t>
            </a:r>
            <a:endParaRPr lang="el-GR" dirty="0"/>
          </a:p>
        </p:txBody>
      </p:sp>
      <p:sp>
        <p:nvSpPr>
          <p:cNvPr id="7" name="Oval 6"/>
          <p:cNvSpPr/>
          <p:nvPr/>
        </p:nvSpPr>
        <p:spPr>
          <a:xfrm>
            <a:off x="4427984" y="1898540"/>
            <a:ext cx="3312368" cy="9255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05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9274" y="620688"/>
            <a:ext cx="777686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Water and irrigation needs of Citrus and Potatoes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They were calculated </a:t>
            </a:r>
            <a:r>
              <a:rPr lang="en-US" dirty="0"/>
              <a:t>using evaporation and precipitation data </a:t>
            </a:r>
            <a:r>
              <a:rPr lang="en-US" dirty="0" smtClean="0"/>
              <a:t>of the </a:t>
            </a:r>
            <a:r>
              <a:rPr lang="en-US" dirty="0"/>
              <a:t>last 38 years </a:t>
            </a:r>
            <a:r>
              <a:rPr lang="en-US" dirty="0" smtClean="0"/>
              <a:t>(provided by </a:t>
            </a:r>
            <a:r>
              <a:rPr lang="en-US" dirty="0"/>
              <a:t>the Meteorological </a:t>
            </a:r>
            <a:r>
              <a:rPr lang="en-US" dirty="0" smtClean="0"/>
              <a:t>Department of Cyprus), and which they were plotted against time to reveal eventual increasing or decreasing trends. The 4 weather stations that were chosen for each crop are situated close to the main areas of their cultivation.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 smtClean="0"/>
              <a:t>Citrus </a:t>
            </a:r>
            <a:r>
              <a:rPr lang="en-US" dirty="0"/>
              <a:t>and potatoes consume one-third of the total irrigation water in Cyprus (23.4% and 10%, respectively) (Markou and Papadavid 2007)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28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58825"/>
            <a:ext cx="8572500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0" t="6388" r="68410" b="73429"/>
          <a:stretch/>
        </p:blipFill>
        <p:spPr bwMode="auto">
          <a:xfrm>
            <a:off x="7616282" y="3267306"/>
            <a:ext cx="1241967" cy="108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7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198" y="57682"/>
            <a:ext cx="531018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4003" y="122148"/>
            <a:ext cx="2123728" cy="624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 </a:t>
            </a:r>
            <a:r>
              <a:rPr lang="en-US" b="1" dirty="0" smtClean="0"/>
              <a:t>Citrus</a:t>
            </a:r>
            <a:endParaRPr lang="el-GR" b="1" dirty="0" smtClean="0"/>
          </a:p>
          <a:p>
            <a:endParaRPr lang="en-US" sz="800" dirty="0" smtClean="0"/>
          </a:p>
          <a:p>
            <a:endParaRPr lang="en-US" sz="800" dirty="0"/>
          </a:p>
          <a:p>
            <a:endParaRPr lang="el-GR" sz="8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i="1" dirty="0" err="1"/>
              <a:t>Asprogremmos</a:t>
            </a:r>
            <a:endParaRPr lang="el-GR" sz="1600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l-GR" sz="1600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600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l-GR" sz="1600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i="1" dirty="0" smtClean="0"/>
              <a:t>Airport of </a:t>
            </a:r>
            <a:r>
              <a:rPr lang="en-US" sz="1600" i="1" dirty="0" err="1" smtClean="0"/>
              <a:t>Larnaca</a:t>
            </a:r>
            <a:endParaRPr lang="el-GR" sz="1600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l-GR" sz="1600" i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l-GR" sz="1600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l-GR" sz="1600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l-GR" sz="1040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i="1" dirty="0" err="1" smtClean="0"/>
              <a:t>Astromeritis</a:t>
            </a:r>
            <a:endParaRPr lang="el-GR" sz="1600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800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800" i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800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800" i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800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800" i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800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i="1" dirty="0" err="1" smtClean="0"/>
              <a:t>Fassouri</a:t>
            </a:r>
            <a:endParaRPr lang="el-GR" sz="1600" i="1" dirty="0" smtClean="0"/>
          </a:p>
          <a:p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226300" y="122148"/>
            <a:ext cx="19177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Spring potatoes</a:t>
            </a:r>
            <a:endParaRPr lang="el-GR" b="1" dirty="0" smtClean="0"/>
          </a:p>
          <a:p>
            <a:pPr algn="ctr">
              <a:lnSpc>
                <a:spcPct val="150000"/>
              </a:lnSpc>
            </a:pPr>
            <a:endParaRPr lang="el-GR" sz="8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i="1" dirty="0" smtClean="0"/>
              <a:t>Polis </a:t>
            </a:r>
            <a:r>
              <a:rPr lang="en-US" sz="1600" i="1" dirty="0" err="1" smtClean="0"/>
              <a:t>Chrysochous</a:t>
            </a:r>
            <a:endParaRPr lang="el-GR" sz="1600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l-GR" sz="1600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l-GR" sz="1600" i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i="1" dirty="0" err="1"/>
              <a:t>Agios</a:t>
            </a:r>
            <a:r>
              <a:rPr lang="en-US" sz="1600" i="1" dirty="0"/>
              <a:t> Ioannis </a:t>
            </a:r>
            <a:r>
              <a:rPr lang="en-US" sz="1600" i="1" dirty="0" err="1"/>
              <a:t>Malountas</a:t>
            </a:r>
            <a:r>
              <a:rPr lang="en-US" sz="1600" i="1" dirty="0"/>
              <a:t> </a:t>
            </a:r>
            <a:endParaRPr lang="el-GR" sz="1600" i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l-GR" sz="1600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800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800" i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l-GR" sz="800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l-GR" sz="1600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i="1" dirty="0" err="1"/>
              <a:t>Astromeritis</a:t>
            </a:r>
            <a:endParaRPr lang="el-GR" sz="1600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l-GR" sz="800" i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l-GR" sz="800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800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600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l-GR" sz="1600" i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i="1" dirty="0" err="1" smtClean="0"/>
              <a:t>Paralimni</a:t>
            </a:r>
            <a:endParaRPr lang="el-GR" sz="1600" i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15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548680"/>
            <a:ext cx="77768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In some cases there were no statistically significant trends of increase or reduction of the three variables, in </a:t>
            </a:r>
            <a:r>
              <a:rPr lang="en-US" dirty="0" smtClean="0"/>
              <a:t>others there were significantly different from zero </a:t>
            </a:r>
            <a:r>
              <a:rPr lang="en-US" dirty="0"/>
              <a:t>... but </a:t>
            </a:r>
            <a:r>
              <a:rPr lang="en-US" dirty="0" smtClean="0"/>
              <a:t>there were not </a:t>
            </a:r>
            <a:r>
              <a:rPr lang="en-US" dirty="0"/>
              <a:t>always in the same </a:t>
            </a:r>
            <a:r>
              <a:rPr lang="en-US" dirty="0" smtClean="0"/>
              <a:t>direction at the different stations. </a:t>
            </a:r>
            <a:r>
              <a:rPr lang="en-US" dirty="0"/>
              <a:t>R</a:t>
            </a:r>
            <a:r>
              <a:rPr lang="en-US" dirty="0" smtClean="0"/>
              <a:t>esults </a:t>
            </a:r>
            <a:r>
              <a:rPr lang="en-US" dirty="0"/>
              <a:t>showed almost all </a:t>
            </a:r>
            <a:r>
              <a:rPr lang="en-US" dirty="0" smtClean="0"/>
              <a:t>combinations </a:t>
            </a:r>
            <a:r>
              <a:rPr lang="en-US" dirty="0"/>
              <a:t>of </a:t>
            </a:r>
            <a:r>
              <a:rPr lang="en-US" dirty="0" smtClean="0"/>
              <a:t>change: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No change of </a:t>
            </a:r>
            <a:r>
              <a:rPr lang="en-US" dirty="0"/>
              <a:t>precipitation and increase in water and irrigation needs 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No </a:t>
            </a:r>
            <a:r>
              <a:rPr lang="en-US" dirty="0"/>
              <a:t>change of rainfall and </a:t>
            </a:r>
            <a:r>
              <a:rPr lang="en-US" dirty="0" smtClean="0"/>
              <a:t>reduction of water </a:t>
            </a:r>
            <a:r>
              <a:rPr lang="en-US" dirty="0"/>
              <a:t>and irrigation needs 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Increase in </a:t>
            </a:r>
            <a:r>
              <a:rPr lang="en-US" dirty="0"/>
              <a:t>rainfall and </a:t>
            </a:r>
            <a:r>
              <a:rPr lang="en-US" dirty="0" smtClean="0"/>
              <a:t>reduction of </a:t>
            </a:r>
            <a:r>
              <a:rPr lang="en-US" dirty="0"/>
              <a:t>water and irrigation needs 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Reduction of rainfall and </a:t>
            </a:r>
            <a:r>
              <a:rPr lang="en-US" dirty="0"/>
              <a:t>reduction of water and irrigation needs</a:t>
            </a:r>
            <a:endParaRPr lang="el-GR" dirty="0"/>
          </a:p>
          <a:p>
            <a:pPr>
              <a:lnSpc>
                <a:spcPct val="150000"/>
              </a:lnSpc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786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568" y="620689"/>
            <a:ext cx="777686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Combining data </a:t>
            </a:r>
            <a:r>
              <a:rPr lang="en-US" dirty="0"/>
              <a:t>of evaporation (</a:t>
            </a:r>
            <a:r>
              <a:rPr lang="en-US" dirty="0" err="1"/>
              <a:t>Epan</a:t>
            </a:r>
            <a:r>
              <a:rPr lang="en-US" dirty="0"/>
              <a:t>) and rainfall </a:t>
            </a:r>
            <a:r>
              <a:rPr lang="en-US" dirty="0" smtClean="0"/>
              <a:t>from 16 </a:t>
            </a:r>
            <a:r>
              <a:rPr lang="en-US" dirty="0"/>
              <a:t>meteorological stations of Cyprus </a:t>
            </a:r>
            <a:r>
              <a:rPr lang="en-US" dirty="0" smtClean="0"/>
              <a:t>we recalculated irrigation </a:t>
            </a:r>
            <a:r>
              <a:rPr lang="en-US" dirty="0"/>
              <a:t>needs of crops for the periods </a:t>
            </a:r>
            <a:r>
              <a:rPr lang="en-US" b="1" dirty="0"/>
              <a:t>1976-2000</a:t>
            </a:r>
            <a:r>
              <a:rPr lang="en-US" dirty="0"/>
              <a:t> and </a:t>
            </a:r>
            <a:r>
              <a:rPr lang="en-US" b="1" dirty="0"/>
              <a:t>1990-2014</a:t>
            </a:r>
            <a:r>
              <a:rPr lang="en-US" dirty="0"/>
              <a:t>.  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8553"/>
            <a:ext cx="864096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1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948"/>
            <a:ext cx="8892480" cy="628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15816" y="620688"/>
            <a:ext cx="54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Spatial distribution of the 16 weather stations providing meteorological data during the period 1976-2014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88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286735"/>
              </p:ext>
            </p:extLst>
          </p:nvPr>
        </p:nvGraphicFramePr>
        <p:xfrm>
          <a:off x="683568" y="116632"/>
          <a:ext cx="7632847" cy="6603544"/>
        </p:xfrm>
        <a:graphic>
          <a:graphicData uri="http://schemas.openxmlformats.org/drawingml/2006/table">
            <a:tbl>
              <a:tblPr firstRow="1" firstCol="1" bandRow="1"/>
              <a:tblGrid>
                <a:gridCol w="2495089"/>
                <a:gridCol w="156043"/>
                <a:gridCol w="804645"/>
                <a:gridCol w="301160"/>
                <a:gridCol w="1314123"/>
                <a:gridCol w="1314123"/>
                <a:gridCol w="301160"/>
                <a:gridCol w="946504"/>
              </a:tblGrid>
              <a:tr h="8531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Crops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Period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evaluated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 </a:t>
                      </a:r>
                      <a:r>
                        <a:rPr lang="en-US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ETc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endParaRPr lang="en-US" sz="900" b="1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900" b="1" baseline="30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ha</a:t>
                      </a:r>
                      <a:r>
                        <a:rPr lang="en-US" sz="900" b="1" baseline="30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year</a:t>
                      </a:r>
                      <a:r>
                        <a:rPr lang="en-US" sz="900" b="1" baseline="30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Paired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t-test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9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value)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94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69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Tree</a:t>
                      </a:r>
                      <a:r>
                        <a:rPr lang="el-GR" sz="9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900" b="1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crops</a:t>
                      </a:r>
                      <a:r>
                        <a:rPr lang="el-GR" sz="9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0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Almonds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3518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0,103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08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3445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690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Bananas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12437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0,141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08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12184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690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Citrus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&amp; </a:t>
                      </a: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Avocado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8392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0,165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08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8237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690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Fruit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trees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l-GR" sz="9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Lowlands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/ </a:t>
                      </a: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plains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8127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0,129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08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7973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690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Fruit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trees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Mountains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6771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0,128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08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6641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690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Pistachio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3518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0,099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08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3443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690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Table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grapes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3044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0,529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08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3023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690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Table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olives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4270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0,132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08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4186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690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Walnut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Pecan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9885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0,119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08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9676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69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Vegetables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0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Artichokes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4455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0,329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08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4390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690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Cabbage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3060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0,074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08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2972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690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Carrots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4180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0,999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08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4180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690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Celery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4308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0,219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08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4216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690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Cucumber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greenhouse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5756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0,597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08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5713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690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Cucumber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4718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0,197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08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4649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690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Eggplants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5890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0,109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08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5766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690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Effective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rainfall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2543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0,482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08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2540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69084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1: </a:t>
                      </a:r>
                      <a:r>
                        <a:rPr lang="el-GR" sz="10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period</a:t>
                      </a:r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1976-2000; 2: </a:t>
                      </a:r>
                      <a:r>
                        <a:rPr lang="el-GR" sz="10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period</a:t>
                      </a:r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1990-2014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4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03777"/>
              </p:ext>
            </p:extLst>
          </p:nvPr>
        </p:nvGraphicFramePr>
        <p:xfrm>
          <a:off x="755576" y="404664"/>
          <a:ext cx="7632849" cy="6151626"/>
        </p:xfrm>
        <a:graphic>
          <a:graphicData uri="http://schemas.openxmlformats.org/drawingml/2006/table">
            <a:tbl>
              <a:tblPr firstRow="1" firstCol="1" bandRow="1"/>
              <a:tblGrid>
                <a:gridCol w="1840268"/>
                <a:gridCol w="801932"/>
                <a:gridCol w="801932"/>
                <a:gridCol w="313002"/>
                <a:gridCol w="1309699"/>
                <a:gridCol w="1309699"/>
                <a:gridCol w="313002"/>
                <a:gridCol w="943315"/>
              </a:tblGrid>
              <a:tr h="835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Crops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Period</a:t>
                      </a:r>
                      <a:r>
                        <a:rPr lang="el-GR" sz="900" b="1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900" b="1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evaluated</a:t>
                      </a:r>
                      <a:r>
                        <a:rPr lang="el-GR" sz="9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 </a:t>
                      </a:r>
                      <a:r>
                        <a:rPr lang="en-US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ETc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endParaRPr lang="en-US" sz="900" b="1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900" b="1" baseline="30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ha</a:t>
                      </a:r>
                      <a:r>
                        <a:rPr lang="en-US" sz="900" b="1" baseline="30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year</a:t>
                      </a:r>
                      <a:r>
                        <a:rPr lang="en-US" sz="900" b="1" baseline="30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Paired 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t-test        </a:t>
                      </a:r>
                      <a:endParaRPr lang="en-US" sz="900" b="1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9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value)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05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3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3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b="1" i="1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Vegetables</a:t>
                      </a:r>
                      <a:endParaRPr lang="el-GR" sz="900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35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Eggplants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5890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0,109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352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5766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35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Green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beans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greenhouse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4442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0,675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352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4414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35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Green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beans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6057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0,351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352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5992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35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Lettuce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3349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0,233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352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3265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35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Marrows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5054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0,185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352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4976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35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Melons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5153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0,176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352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5069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35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Okra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6727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0,183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352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6616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35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Onions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dried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3583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0,772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352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3571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35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Peas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1934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0,742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352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1926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35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Pepper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5511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0,119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352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5399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35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Potatoes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spring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2989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0,898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352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2994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35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Potatoes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(mid </a:t>
                      </a: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season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1400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0,568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352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1360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35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Potatoes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late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season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4870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0,439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352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4760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35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Radish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4149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0,181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352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4051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35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Spinach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3653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0,088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352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3535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3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5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Effective rainfall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2543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0,482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52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2540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3529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1: </a:t>
                      </a: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period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1976-2000; 2: </a:t>
                      </a: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period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1990-2014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3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247372"/>
              </p:ext>
            </p:extLst>
          </p:nvPr>
        </p:nvGraphicFramePr>
        <p:xfrm>
          <a:off x="683568" y="404664"/>
          <a:ext cx="7560840" cy="3902202"/>
        </p:xfrm>
        <a:graphic>
          <a:graphicData uri="http://schemas.openxmlformats.org/drawingml/2006/table">
            <a:tbl>
              <a:tblPr firstRow="1" firstCol="1" bandRow="1">
                <a:solidFill>
                  <a:schemeClr val="tx1"/>
                </a:solidFill>
              </a:tblPr>
              <a:tblGrid>
                <a:gridCol w="1799251"/>
                <a:gridCol w="784058"/>
                <a:gridCol w="882175"/>
                <a:gridCol w="306026"/>
                <a:gridCol w="1280507"/>
                <a:gridCol w="1280507"/>
                <a:gridCol w="306026"/>
                <a:gridCol w="922290"/>
              </a:tblGrid>
              <a:tr h="167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Crops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 marL="30017" marR="30017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Period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l-GR" sz="900" b="1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evaluated</a:t>
                      </a:r>
                      <a:r>
                        <a:rPr lang="el-GR" sz="9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>
                        <a:solidFill>
                          <a:schemeClr val="bg1"/>
                        </a:solidFill>
                      </a:endParaRPr>
                    </a:p>
                  </a:txBody>
                  <a:tcPr marL="30017" marR="30017" marT="0" marB="0" anchor="b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 </a:t>
                      </a:r>
                      <a:r>
                        <a:rPr lang="en-US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ETc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endParaRPr lang="en-US" sz="900" b="1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900" b="1" baseline="30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ha</a:t>
                      </a:r>
                      <a:r>
                        <a:rPr lang="en-US" sz="900" b="1" baseline="30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year</a:t>
                      </a:r>
                      <a:r>
                        <a:rPr lang="en-US" sz="900" b="1" baseline="30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 marL="30017" marR="30017" marT="0" marB="0" anchor="b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Paired 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t-test        </a:t>
                      </a:r>
                      <a:endParaRPr lang="en-US" sz="900" b="1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9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value)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7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 marL="30017" marR="30017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 marL="30017" marR="30017" marT="0" marB="0" anchor="b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 marL="30017" marR="30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 marL="30017" marR="30017" marT="0" marB="0" anchor="b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Vegetables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835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Taro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Kolokasi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23836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0,143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8352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23355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35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Tomatoes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greenhouse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7395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0,588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8352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7342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35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Tomatoes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6485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0,136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8352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6363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35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Watermelons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5054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0,185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8352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4976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3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83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Arable</a:t>
                      </a:r>
                      <a:r>
                        <a:rPr lang="el-GR" sz="9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900" b="1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crops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83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835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Haricot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beans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4490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0,254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8352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4440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35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Peanuts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Monkey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nuts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5253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0,142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8352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5153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3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Effective rainfall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2543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0,482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2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2540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3529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1: </a:t>
                      </a: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period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1976-2000; 2: </a:t>
                      </a:r>
                      <a:r>
                        <a:rPr lang="el-GR" sz="9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period</a:t>
                      </a: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1990-2014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37" marR="262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1094" y="4941168"/>
            <a:ext cx="8496944" cy="872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Water </a:t>
            </a:r>
            <a:r>
              <a:rPr lang="en-US" dirty="0"/>
              <a:t>and irrigation needs calculated for each crop separately did not differ significantly between the two periods 1976-2000 and 1990-2014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38704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39"/>
            <a:ext cx="3672408" cy="223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87" y="4559254"/>
            <a:ext cx="3879217" cy="203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3262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availability in dams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4961182" y="5209830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Availability of underground water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40466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Effects of climate change on irrigation water (1)</a:t>
            </a:r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22215"/>
            <a:ext cx="3168352" cy="21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6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78" y="1673424"/>
            <a:ext cx="632659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605" y="156989"/>
            <a:ext cx="849694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On the contrary, water </a:t>
            </a:r>
            <a:r>
              <a:rPr lang="en-US" dirty="0"/>
              <a:t>and irrigation needs calculated for each station separately differed significantly between the two periods </a:t>
            </a:r>
            <a:endParaRPr lang="en-US" dirty="0" smtClean="0"/>
          </a:p>
          <a:p>
            <a:pPr algn="ctr"/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dirty="0" smtClean="0"/>
              <a:t>Changes </a:t>
            </a:r>
            <a:r>
              <a:rPr lang="en-US" dirty="0"/>
              <a:t>were </a:t>
            </a:r>
            <a:r>
              <a:rPr lang="en-US" dirty="0" smtClean="0"/>
              <a:t>not everywhere at the </a:t>
            </a:r>
            <a:r>
              <a:rPr lang="en-US" dirty="0"/>
              <a:t>same direction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58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48680"/>
            <a:ext cx="80648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Conclusions – comments</a:t>
            </a:r>
          </a:p>
          <a:p>
            <a:pPr>
              <a:lnSpc>
                <a:spcPct val="150000"/>
              </a:lnSpc>
            </a:pPr>
            <a:endParaRPr lang="el-GR" i="1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No </a:t>
            </a:r>
            <a:r>
              <a:rPr lang="en-US" dirty="0"/>
              <a:t>differences were found in the water and irrigation needs of crops between the two study </a:t>
            </a:r>
            <a:r>
              <a:rPr lang="en-US" dirty="0" smtClean="0"/>
              <a:t>periods.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The reconsideration </a:t>
            </a:r>
            <a:r>
              <a:rPr lang="en-US" dirty="0"/>
              <a:t>of </a:t>
            </a:r>
            <a:r>
              <a:rPr lang="en-US" dirty="0" smtClean="0"/>
              <a:t>the total </a:t>
            </a:r>
            <a:r>
              <a:rPr lang="en-US" dirty="0"/>
              <a:t>irrigation water </a:t>
            </a:r>
            <a:r>
              <a:rPr lang="en-US" dirty="0" smtClean="0"/>
              <a:t>needed in Cyprus</a:t>
            </a:r>
            <a:r>
              <a:rPr lang="en-US" dirty="0"/>
              <a:t> </a:t>
            </a:r>
            <a:r>
              <a:rPr lang="en-US" dirty="0" smtClean="0"/>
              <a:t>seems not justified (for the time being)  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/>
              <a:t>The great diversification of water and irrigation needs between areas indicate the importance of calculating these needs based not on average meteorological data of a region or a country but on the specific data of the area of interest (if available). 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Living in a changing climate someone does not face everywhere the conditions of the mean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905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665364"/>
              </p:ext>
            </p:extLst>
          </p:nvPr>
        </p:nvGraphicFramePr>
        <p:xfrm>
          <a:off x="1331640" y="1484784"/>
          <a:ext cx="6480722" cy="4752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2902"/>
                <a:gridCol w="856955"/>
                <a:gridCol w="856955"/>
                <a:gridCol w="856955"/>
                <a:gridCol w="856955"/>
              </a:tblGrid>
              <a:tr h="291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ETc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105"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winter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spring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summer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autumn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Almonds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0,2010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0,0680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Artichokes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0,5017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0,1985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0,0947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Bananas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 dirty="0">
                          <a:effectLst/>
                        </a:rPr>
                        <a:t>0,9467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0,1873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0,0865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Broad Beans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 dirty="0">
                          <a:effectLst/>
                        </a:rPr>
                        <a:t>0,7803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 dirty="0">
                          <a:effectLst/>
                        </a:rPr>
                        <a:t>0,2418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Cabbage: General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 dirty="0">
                          <a:effectLst/>
                        </a:rPr>
                        <a:t>0,1630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0,0868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Carrots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0,6292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0,7001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0,2586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Celery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0,0051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 dirty="0">
                          <a:effectLst/>
                        </a:rPr>
                        <a:t>0,0959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Citrus and Avocado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0,9130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0,1958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 dirty="0">
                          <a:effectLst/>
                        </a:rPr>
                        <a:t>0,0759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Colocass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0,8604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0,1901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 dirty="0">
                          <a:effectLst/>
                        </a:rPr>
                        <a:t>0,0936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Cucumber: greenhouse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0,1199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0,8507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 dirty="0">
                          <a:effectLst/>
                        </a:rPr>
                        <a:t>0,2098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Cucumber: outside grown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0,6747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0,1911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Eggplant low tunnels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0,0847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0,7370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0,2548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5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Eggplant outside grown (</a:t>
                      </a:r>
                      <a:r>
                        <a:rPr lang="en-US" sz="1400" b="1" u="none" strike="noStrike" dirty="0" err="1">
                          <a:effectLst/>
                        </a:rPr>
                        <a:t>aubergine</a:t>
                      </a:r>
                      <a:r>
                        <a:rPr lang="en-US" sz="1400" b="1" u="none" strike="noStrike" dirty="0"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0,6543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0,1773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 dirty="0">
                          <a:effectLst/>
                        </a:rPr>
                        <a:t>0,0695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Fruit trees (lowlands/plain)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0,7166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0,1943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 dirty="0">
                          <a:effectLst/>
                        </a:rPr>
                        <a:t>0,0680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260648"/>
            <a:ext cx="82809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</a:t>
            </a:r>
            <a:r>
              <a:rPr lang="en-US" b="1" dirty="0" smtClean="0"/>
              <a:t>Seasonal changes</a:t>
            </a:r>
          </a:p>
          <a:p>
            <a:endParaRPr lang="en-US" dirty="0" smtClean="0"/>
          </a:p>
          <a:p>
            <a:r>
              <a:rPr lang="en-US" sz="1600" i="1" dirty="0" smtClean="0"/>
              <a:t>P</a:t>
            </a:r>
            <a:r>
              <a:rPr lang="en-US" sz="1600" dirty="0" smtClean="0"/>
              <a:t>-values for the comparison </a:t>
            </a:r>
            <a:r>
              <a:rPr lang="en-US" sz="1600" dirty="0"/>
              <a:t>of </a:t>
            </a:r>
            <a:r>
              <a:rPr lang="en-US" sz="1600" dirty="0" smtClean="0"/>
              <a:t>crop </a:t>
            </a:r>
            <a:r>
              <a:rPr lang="en-US" sz="1600" dirty="0"/>
              <a:t>evapotranspiration (</a:t>
            </a:r>
            <a:r>
              <a:rPr lang="en-US" sz="1600" dirty="0" err="1" smtClean="0"/>
              <a:t>ETc</a:t>
            </a:r>
            <a:r>
              <a:rPr lang="en-US" sz="1600" dirty="0" smtClean="0"/>
              <a:t>) between the two periods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2577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639474"/>
              </p:ext>
            </p:extLst>
          </p:nvPr>
        </p:nvGraphicFramePr>
        <p:xfrm>
          <a:off x="1259632" y="1196752"/>
          <a:ext cx="6696742" cy="5112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8822"/>
                <a:gridCol w="879480"/>
                <a:gridCol w="879480"/>
                <a:gridCol w="879480"/>
                <a:gridCol w="879480"/>
              </a:tblGrid>
              <a:tr h="26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NIR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</a:tr>
              <a:tr h="269083"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winter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spring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summer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autumn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</a:tr>
              <a:tr h="26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Fruit trees (mountains)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 dirty="0">
                          <a:effectLst/>
                        </a:rPr>
                        <a:t>0,7157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 dirty="0">
                          <a:effectLst/>
                        </a:rPr>
                        <a:t>0,1989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 dirty="0">
                          <a:effectLst/>
                        </a:rPr>
                        <a:t>0,0680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</a:tr>
              <a:tr h="26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Green Beans: greenhouse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0,1132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0,6404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0,1973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</a:tr>
              <a:tr h="26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Haricot Beans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0,0728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</a:tr>
              <a:tr h="26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Lettuce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0,6292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0,1639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</a:tr>
              <a:tr h="26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Marrows: outside grown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0,6714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0,1924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</a:tr>
              <a:tr h="26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Melons: outside grown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0,6714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0,1879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</a:tr>
              <a:tr h="26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Monkey Nuts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0,6080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0,1667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0,0680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</a:tr>
              <a:tr h="26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Okra (Lady´s fingers)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 dirty="0">
                          <a:effectLst/>
                        </a:rPr>
                        <a:t>0,9315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0,1750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</a:tr>
              <a:tr h="26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Onions Dried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 dirty="0">
                          <a:effectLst/>
                        </a:rPr>
                        <a:t>0,9814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0,5567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</a:tr>
              <a:tr h="26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Peas General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 dirty="0">
                          <a:effectLst/>
                        </a:rPr>
                        <a:t>0,8110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</a:tr>
              <a:tr h="26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Peppers: outside grown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 dirty="0">
                          <a:effectLst/>
                        </a:rPr>
                        <a:t>0,6533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 dirty="0">
                          <a:effectLst/>
                        </a:rPr>
                        <a:t>0,1773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0,0680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</a:tr>
              <a:tr h="26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Pistachio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0,1903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0,0680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</a:tr>
              <a:tr h="26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Potatoes (spring crop)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0,8070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</a:tr>
              <a:tr h="26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Radish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0,0054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 dirty="0">
                          <a:effectLst/>
                        </a:rPr>
                        <a:t>0,0959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</a:tr>
              <a:tr h="26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Spinach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 dirty="0">
                          <a:effectLst/>
                        </a:rPr>
                        <a:t>0,0959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</a:tr>
              <a:tr h="26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Table grapes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0,6484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0,5567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</a:tr>
              <a:tr h="26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Table Olives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0,6271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>
                          <a:effectLst/>
                        </a:rPr>
                        <a:t>0,1953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 dirty="0">
                          <a:effectLst/>
                        </a:rPr>
                        <a:t>0,0712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10" marR="5110" marT="511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188640"/>
            <a:ext cx="85689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</a:t>
            </a:r>
            <a:r>
              <a:rPr lang="en-US" b="1" dirty="0" smtClean="0"/>
              <a:t>Seasonal changes</a:t>
            </a:r>
          </a:p>
          <a:p>
            <a:endParaRPr lang="en-US" dirty="0" smtClean="0"/>
          </a:p>
          <a:p>
            <a:r>
              <a:rPr lang="en-US" sz="1600" i="1" dirty="0" smtClean="0"/>
              <a:t>P</a:t>
            </a:r>
            <a:r>
              <a:rPr lang="en-US" sz="1600" dirty="0" smtClean="0"/>
              <a:t>-values for the comparison </a:t>
            </a:r>
            <a:r>
              <a:rPr lang="en-US" sz="1600" dirty="0"/>
              <a:t>of </a:t>
            </a:r>
            <a:r>
              <a:rPr lang="en-US" sz="1600" dirty="0" smtClean="0"/>
              <a:t>Net </a:t>
            </a:r>
            <a:r>
              <a:rPr lang="en-US" sz="1600" dirty="0"/>
              <a:t>Irrigation Requirements (</a:t>
            </a:r>
            <a:r>
              <a:rPr lang="en-US" sz="1600" dirty="0" smtClean="0"/>
              <a:t>NIR) between the two periods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4215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5125" y="188640"/>
            <a:ext cx="660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Monthly changes - </a:t>
            </a:r>
            <a:r>
              <a:rPr lang="en-US" dirty="0" err="1" smtClean="0"/>
              <a:t>ETc</a:t>
            </a:r>
            <a:endParaRPr lang="el-G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836712"/>
            <a:ext cx="5872163" cy="572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15110" y="6324273"/>
            <a:ext cx="6629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Non-significant differences </a:t>
            </a:r>
            <a:r>
              <a:rPr lang="en-US" sz="1000" dirty="0" err="1" smtClean="0"/>
              <a:t>n.s</a:t>
            </a:r>
            <a:r>
              <a:rPr lang="en-US" sz="1000" dirty="0" smtClean="0"/>
              <a:t>. </a:t>
            </a:r>
            <a:r>
              <a:rPr lang="en-US" sz="1000" dirty="0"/>
              <a:t>(paired t-test) </a:t>
            </a:r>
            <a:r>
              <a:rPr lang="en-US" sz="1000" dirty="0" smtClean="0"/>
              <a:t>,*: significant </a:t>
            </a:r>
            <a:r>
              <a:rPr lang="en-US" sz="1000" dirty="0"/>
              <a:t>differences (P &lt; 0.05</a:t>
            </a:r>
            <a:r>
              <a:rPr lang="en-US" sz="1000" dirty="0" smtClean="0"/>
              <a:t>), n/a: non-applicable.</a:t>
            </a:r>
            <a:endParaRPr lang="el-GR" sz="1000" dirty="0"/>
          </a:p>
        </p:txBody>
      </p:sp>
      <p:sp>
        <p:nvSpPr>
          <p:cNvPr id="4" name="Oval 3"/>
          <p:cNvSpPr/>
          <p:nvPr/>
        </p:nvSpPr>
        <p:spPr>
          <a:xfrm>
            <a:off x="3125890" y="1916832"/>
            <a:ext cx="4248472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28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5125" y="188640"/>
            <a:ext cx="660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Monthly changes - NIR</a:t>
            </a:r>
            <a:endParaRPr lang="el-G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11" y="908720"/>
            <a:ext cx="5872163" cy="572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5110" y="6437952"/>
            <a:ext cx="6629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Non-significant differences </a:t>
            </a:r>
            <a:r>
              <a:rPr lang="en-US" sz="1000" dirty="0" err="1" smtClean="0"/>
              <a:t>n.s</a:t>
            </a:r>
            <a:r>
              <a:rPr lang="en-US" sz="1000" dirty="0" smtClean="0"/>
              <a:t>. </a:t>
            </a:r>
            <a:r>
              <a:rPr lang="en-US" sz="1000" dirty="0"/>
              <a:t>(paired t-test) </a:t>
            </a:r>
            <a:r>
              <a:rPr lang="en-US" sz="1000" dirty="0" smtClean="0"/>
              <a:t>,*: significant </a:t>
            </a:r>
            <a:r>
              <a:rPr lang="en-US" sz="1000" dirty="0"/>
              <a:t>differences (P &lt; 0.05</a:t>
            </a:r>
            <a:r>
              <a:rPr lang="en-US" sz="1000" dirty="0" smtClean="0"/>
              <a:t>), n/a: non-applicable.</a:t>
            </a:r>
            <a:endParaRPr lang="el-GR" sz="1000" dirty="0"/>
          </a:p>
        </p:txBody>
      </p:sp>
      <p:sp>
        <p:nvSpPr>
          <p:cNvPr id="5" name="Oval 4"/>
          <p:cNvSpPr/>
          <p:nvPr/>
        </p:nvSpPr>
        <p:spPr>
          <a:xfrm>
            <a:off x="3090664" y="1988840"/>
            <a:ext cx="4248472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2815530" y="4437112"/>
            <a:ext cx="4248472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934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2060"/>
            <a:ext cx="8193706" cy="470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0546" y="5445224"/>
            <a:ext cx="8178696" cy="872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Monthly averages for </a:t>
            </a:r>
            <a:r>
              <a:rPr lang="en-US" dirty="0" smtClean="0"/>
              <a:t>Class </a:t>
            </a:r>
            <a:r>
              <a:rPr lang="en-US" dirty="0"/>
              <a:t>A Pan Evaporation (mm) </a:t>
            </a:r>
            <a:r>
              <a:rPr lang="en-US" dirty="0" smtClean="0"/>
              <a:t>over the two </a:t>
            </a:r>
            <a:r>
              <a:rPr lang="en-US" dirty="0"/>
              <a:t>24-year periods (1976-2000 and 1990-2014</a:t>
            </a:r>
            <a:r>
              <a:rPr lang="en-US" dirty="0" smtClean="0"/>
              <a:t>). 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2555776" y="3140968"/>
            <a:ext cx="216024" cy="4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20" dirty="0" smtClean="0">
                <a:solidFill>
                  <a:schemeClr val="bg1"/>
                </a:solidFill>
              </a:rPr>
              <a:t>*</a:t>
            </a:r>
            <a:endParaRPr lang="el-GR" sz="232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5155" y="1849420"/>
            <a:ext cx="288032" cy="4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20" dirty="0" smtClean="0">
                <a:solidFill>
                  <a:schemeClr val="bg1"/>
                </a:solidFill>
              </a:rPr>
              <a:t>*</a:t>
            </a:r>
            <a:endParaRPr lang="el-GR" sz="23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92888" cy="491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1026" y="5615880"/>
            <a:ext cx="7992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Monthly averages for </a:t>
            </a:r>
            <a:r>
              <a:rPr lang="en-US" dirty="0" smtClean="0"/>
              <a:t>effective </a:t>
            </a:r>
            <a:r>
              <a:rPr lang="en-US" dirty="0"/>
              <a:t>rainfall over </a:t>
            </a:r>
            <a:r>
              <a:rPr lang="en-US" dirty="0" smtClean="0"/>
              <a:t>the two </a:t>
            </a:r>
            <a:r>
              <a:rPr lang="en-US" dirty="0"/>
              <a:t>24-year periods (1976-2000 and 1990-2014</a:t>
            </a:r>
            <a:r>
              <a:rPr lang="en-US" dirty="0" smtClean="0"/>
              <a:t>). 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944722" y="2124203"/>
            <a:ext cx="216024" cy="4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20" dirty="0" smtClean="0">
                <a:solidFill>
                  <a:schemeClr val="bg1"/>
                </a:solidFill>
              </a:rPr>
              <a:t>*</a:t>
            </a:r>
            <a:endParaRPr lang="el-GR" sz="232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3211" y="4323584"/>
            <a:ext cx="216024" cy="4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20" dirty="0" smtClean="0">
                <a:solidFill>
                  <a:schemeClr val="bg1"/>
                </a:solidFill>
              </a:rPr>
              <a:t>*</a:t>
            </a:r>
            <a:endParaRPr lang="el-GR" sz="232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958" y="4546293"/>
            <a:ext cx="216024" cy="4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20" dirty="0" smtClean="0">
                <a:solidFill>
                  <a:schemeClr val="bg1"/>
                </a:solidFill>
              </a:rPr>
              <a:t>*</a:t>
            </a:r>
            <a:endParaRPr lang="el-GR" sz="232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2308" y="4005064"/>
            <a:ext cx="216024" cy="4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20" dirty="0" smtClean="0">
                <a:solidFill>
                  <a:schemeClr val="bg1"/>
                </a:solidFill>
              </a:rPr>
              <a:t>*</a:t>
            </a:r>
            <a:endParaRPr lang="el-GR" sz="232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2" y="2710069"/>
            <a:ext cx="216024" cy="4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20" dirty="0" smtClean="0">
                <a:solidFill>
                  <a:schemeClr val="bg1"/>
                </a:solidFill>
              </a:rPr>
              <a:t>*</a:t>
            </a:r>
            <a:endParaRPr lang="el-GR" sz="232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8364" y="732249"/>
            <a:ext cx="216024" cy="4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20" dirty="0" smtClean="0">
                <a:solidFill>
                  <a:schemeClr val="bg1"/>
                </a:solidFill>
              </a:rPr>
              <a:t>*</a:t>
            </a:r>
            <a:endParaRPr lang="el-GR" sz="232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3550" y="2958610"/>
            <a:ext cx="216024" cy="4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20" dirty="0" smtClean="0">
                <a:solidFill>
                  <a:schemeClr val="bg1"/>
                </a:solidFill>
              </a:rPr>
              <a:t>*</a:t>
            </a:r>
            <a:endParaRPr lang="el-GR" sz="23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2821" y="154075"/>
            <a:ext cx="4387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% </a:t>
            </a:r>
            <a:r>
              <a:rPr lang="en-US" dirty="0" smtClean="0"/>
              <a:t>change of rainfall for each month 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098182" y="3453959"/>
            <a:ext cx="654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% </a:t>
            </a:r>
            <a:r>
              <a:rPr lang="en-US" dirty="0" smtClean="0"/>
              <a:t>change in relation to overall rainfall (of the whole year)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53" y="656602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53" y="4005064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7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293972" cy="316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7584" y="5085183"/>
            <a:ext cx="792088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Deficit irrigation </a:t>
            </a:r>
            <a:r>
              <a:rPr lang="en-US" dirty="0"/>
              <a:t>water supply </a:t>
            </a:r>
            <a:r>
              <a:rPr lang="en-US" dirty="0" smtClean="0"/>
              <a:t>may affect </a:t>
            </a:r>
            <a:r>
              <a:rPr lang="en-US" dirty="0"/>
              <a:t>critical growth stages of crops with disproportionately greater negative impact on yields and quality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991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1843" y="908720"/>
            <a:ext cx="727280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Impact on irrigation </a:t>
            </a:r>
            <a:r>
              <a:rPr lang="en-US" dirty="0" smtClean="0"/>
              <a:t>scheduling  (total amount of water supplied  to crops and  allocation to months)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I</a:t>
            </a:r>
            <a:r>
              <a:rPr lang="en-US" dirty="0" smtClean="0"/>
              <a:t>mpact on the total amount of irrigation water that is used for crops</a:t>
            </a:r>
          </a:p>
          <a:p>
            <a:pPr>
              <a:lnSpc>
                <a:spcPct val="150000"/>
              </a:lnSpc>
            </a:pPr>
            <a:endParaRPr lang="en-US" sz="1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4464496" cy="241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57988" y="198958"/>
            <a:ext cx="57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Effects of climate change on irrigation water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80112" y="4994775"/>
            <a:ext cx="19463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Sofroniou</a:t>
            </a:r>
            <a:r>
              <a:rPr lang="en-US" sz="1200" dirty="0"/>
              <a:t> and Bishop, 2014</a:t>
            </a:r>
          </a:p>
        </p:txBody>
      </p:sp>
      <p:sp>
        <p:nvSpPr>
          <p:cNvPr id="4" name="Rectangle 3"/>
          <p:cNvSpPr/>
          <p:nvPr/>
        </p:nvSpPr>
        <p:spPr>
          <a:xfrm>
            <a:off x="834412" y="5733256"/>
            <a:ext cx="6905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Dependent on data availability and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9178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764704"/>
            <a:ext cx="75608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Conclusions – comments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adjustment of irrigation schedules to climate change </a:t>
            </a:r>
            <a:r>
              <a:rPr lang="en-US" dirty="0" smtClean="0"/>
              <a:t>should </a:t>
            </a:r>
            <a:r>
              <a:rPr lang="en-US" dirty="0"/>
              <a:t>not rely on annual </a:t>
            </a:r>
            <a:r>
              <a:rPr lang="en-US" dirty="0" smtClean="0"/>
              <a:t>trends. 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Scrutinizing the month </a:t>
            </a:r>
            <a:r>
              <a:rPr lang="en-US" dirty="0"/>
              <a:t>by month changes revealed strong trends of </a:t>
            </a:r>
            <a:r>
              <a:rPr lang="en-US" dirty="0" smtClean="0"/>
              <a:t>evapotranspiration increase </a:t>
            </a:r>
            <a:r>
              <a:rPr lang="en-US" dirty="0"/>
              <a:t>during </a:t>
            </a:r>
            <a:r>
              <a:rPr lang="en-US" dirty="0" smtClean="0"/>
              <a:t>March, </a:t>
            </a:r>
            <a:r>
              <a:rPr lang="en-US" dirty="0"/>
              <a:t>which in combination with a respective decrease in precipitation </a:t>
            </a:r>
            <a:r>
              <a:rPr lang="en-US" dirty="0" smtClean="0"/>
              <a:t>indicates that </a:t>
            </a:r>
            <a:r>
              <a:rPr lang="en-US" dirty="0"/>
              <a:t>an adjustment of irrigation water provision to crops is needed. Irrigation programs that are based on </a:t>
            </a:r>
            <a:r>
              <a:rPr lang="en-US" dirty="0" smtClean="0"/>
              <a:t>long-term evaporation data </a:t>
            </a:r>
            <a:r>
              <a:rPr lang="en-US" dirty="0"/>
              <a:t>would result in water </a:t>
            </a:r>
            <a:r>
              <a:rPr lang="en-US" dirty="0" smtClean="0"/>
              <a:t>deficiencies this month, </a:t>
            </a:r>
            <a:r>
              <a:rPr lang="en-US" dirty="0"/>
              <a:t>which may affect critical growth stages of plants. </a:t>
            </a:r>
            <a:r>
              <a:rPr lang="en-US" dirty="0" smtClean="0"/>
              <a:t>The </a:t>
            </a:r>
            <a:r>
              <a:rPr lang="en-US" dirty="0"/>
              <a:t>negative effect on </a:t>
            </a:r>
            <a:r>
              <a:rPr lang="en-US" dirty="0" smtClean="0"/>
              <a:t>yields could </a:t>
            </a:r>
            <a:r>
              <a:rPr lang="en-US" dirty="0"/>
              <a:t>be </a:t>
            </a:r>
            <a:r>
              <a:rPr lang="en-US" dirty="0" smtClean="0"/>
              <a:t>pronounced and disproportional to what would be expected by the magnitude of mismatch between overall water demands and water provision.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646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8611" y="1052736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Conclusions – comments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Irrigation </a:t>
            </a:r>
            <a:r>
              <a:rPr lang="en-US" dirty="0"/>
              <a:t>should be applied as an adaptation measure to safeguard yields if meteorological trends continue as they are today.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An </a:t>
            </a:r>
            <a:r>
              <a:rPr lang="en-US" dirty="0"/>
              <a:t>earlier shift of plantation dates could alternatively be envisaged also as an adaptation measure </a:t>
            </a:r>
            <a:r>
              <a:rPr lang="en-US" dirty="0" smtClean="0"/>
              <a:t>(e.g. spring potato cultivations), </a:t>
            </a:r>
            <a:r>
              <a:rPr lang="en-US" dirty="0"/>
              <a:t>as crops would have completed their life cycles before the less </a:t>
            </a:r>
            <a:r>
              <a:rPr lang="en-US" dirty="0" err="1"/>
              <a:t>favourable</a:t>
            </a:r>
            <a:r>
              <a:rPr lang="en-US" dirty="0"/>
              <a:t> conditions of March.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190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2060848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Thank you!</a:t>
            </a:r>
            <a:endParaRPr lang="el-GR" sz="6000" dirty="0"/>
          </a:p>
        </p:txBody>
      </p:sp>
    </p:spTree>
    <p:extLst>
      <p:ext uri="{BB962C8B-B14F-4D97-AF65-F5344CB8AC3E}">
        <p14:creationId xmlns:p14="http://schemas.microsoft.com/office/powerpoint/2010/main" val="38075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001" y="404664"/>
            <a:ext cx="7992888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What we wanted to do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Following current practices of irrigation planners (e.g</a:t>
            </a:r>
            <a:r>
              <a:rPr lang="en-US" dirty="0"/>
              <a:t>. Water Development Department of </a:t>
            </a:r>
            <a:r>
              <a:rPr lang="en-US" dirty="0" smtClean="0"/>
              <a:t>Cyprus)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Re-estimate irrigation water demands of crops (which depend on average meteorological conditions 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Identify eventual changes due to climate change (at least to some of them)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Recalculate </a:t>
            </a:r>
            <a:r>
              <a:rPr lang="en-US" dirty="0"/>
              <a:t>irrigation </a:t>
            </a:r>
            <a:r>
              <a:rPr lang="en-US" dirty="0" smtClean="0"/>
              <a:t>scheduling (determination of </a:t>
            </a:r>
            <a:r>
              <a:rPr lang="en-US" dirty="0"/>
              <a:t>the correct frequency and duration of </a:t>
            </a:r>
            <a:r>
              <a:rPr lang="en-US" dirty="0" smtClean="0"/>
              <a:t>watering)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(recalculate </a:t>
            </a:r>
            <a:r>
              <a:rPr lang="en-US" dirty="0"/>
              <a:t>the total irrigation water that is needed depending on the </a:t>
            </a:r>
            <a:r>
              <a:rPr lang="en-US" dirty="0" smtClean="0"/>
              <a:t>acreage </a:t>
            </a:r>
            <a:r>
              <a:rPr lang="en-US" dirty="0"/>
              <a:t>of each </a:t>
            </a:r>
            <a:r>
              <a:rPr lang="en-US" dirty="0" smtClean="0"/>
              <a:t>crop)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71" y="1268760"/>
            <a:ext cx="7599363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04664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Meteorological evidence pointing to changes in irrigation  water needs</a:t>
            </a:r>
            <a:endParaRPr lang="el-GR" dirty="0" smtClean="0"/>
          </a:p>
          <a:p>
            <a:endParaRPr lang="el-GR" b="1" dirty="0" smtClean="0"/>
          </a:p>
          <a:p>
            <a:r>
              <a:rPr lang="el-GR" dirty="0" smtClean="0"/>
              <a:t>1) </a:t>
            </a:r>
            <a:r>
              <a:rPr lang="en-US" dirty="0" smtClean="0"/>
              <a:t>Mean annual rainfall decreases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6431310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Stelios </a:t>
            </a:r>
            <a:r>
              <a:rPr lang="en-US" sz="1400" i="1" dirty="0" err="1" smtClean="0"/>
              <a:t>Pashiardis</a:t>
            </a:r>
            <a:r>
              <a:rPr lang="en-US" sz="1400" i="1" dirty="0" smtClean="0"/>
              <a:t> - </a:t>
            </a:r>
            <a:r>
              <a:rPr lang="en-US" sz="1400" dirty="0" smtClean="0"/>
              <a:t>Department </a:t>
            </a:r>
            <a:r>
              <a:rPr lang="en-US" sz="1400" dirty="0"/>
              <a:t>of Meteorology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72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5467" y="472514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annual temperature in Cyprus</a:t>
            </a:r>
            <a:endParaRPr lang="el-GR" dirty="0" smtClean="0"/>
          </a:p>
          <a:p>
            <a:r>
              <a:rPr lang="en-US" i="1" dirty="0" smtClean="0"/>
              <a:t>Data source: Department of Meteorology</a:t>
            </a:r>
            <a:endParaRPr lang="el-GR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0466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2) </a:t>
            </a:r>
            <a:r>
              <a:rPr lang="en-US" dirty="0" smtClean="0"/>
              <a:t>Mean annual temperature increases</a:t>
            </a:r>
            <a:endParaRPr lang="el-G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9" y="1484784"/>
            <a:ext cx="886564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8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887616" cy="512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54607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Significant indications for increases in Evapotranspiration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2591780" y="6308440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Stelios </a:t>
            </a:r>
            <a:r>
              <a:rPr lang="en-US" sz="1400" i="1" dirty="0" err="1" smtClean="0"/>
              <a:t>Pashiardis</a:t>
            </a:r>
            <a:r>
              <a:rPr lang="en-US" sz="1400" i="1" dirty="0" smtClean="0"/>
              <a:t> - </a:t>
            </a:r>
            <a:r>
              <a:rPr lang="en-US" sz="1400" dirty="0" smtClean="0"/>
              <a:t>Department </a:t>
            </a:r>
            <a:r>
              <a:rPr lang="en-US" sz="1400" dirty="0"/>
              <a:t>of Meteorology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27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99" y="431280"/>
            <a:ext cx="6836703" cy="500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9471" y="5706253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i="1" dirty="0"/>
              <a:t>Effect of climate variability and climate change </a:t>
            </a:r>
            <a:r>
              <a:rPr lang="en-US" sz="1400" i="1" dirty="0" smtClean="0"/>
              <a:t>on </a:t>
            </a:r>
            <a:r>
              <a:rPr lang="en-US" sz="1400" i="1" dirty="0"/>
              <a:t>crop production and water resources in Cyprus </a:t>
            </a:r>
            <a:endParaRPr lang="el-GR" sz="1400" i="1" dirty="0" smtClean="0"/>
          </a:p>
          <a:p>
            <a:endParaRPr lang="el-GR" sz="1400" i="1" dirty="0" smtClean="0"/>
          </a:p>
          <a:p>
            <a:r>
              <a:rPr lang="en-US" sz="1400" i="1" dirty="0" smtClean="0"/>
              <a:t>Adriana Bruggeman, Christos </a:t>
            </a:r>
            <a:r>
              <a:rPr lang="en-US" sz="1400" i="1" dirty="0" err="1" smtClean="0"/>
              <a:t>Zoumides</a:t>
            </a:r>
            <a:r>
              <a:rPr lang="en-US" sz="1400" i="1" dirty="0" smtClean="0"/>
              <a:t>, Stelios </a:t>
            </a:r>
            <a:r>
              <a:rPr lang="en-US" sz="1400" i="1" dirty="0" err="1" smtClean="0"/>
              <a:t>Pashiardis</a:t>
            </a:r>
            <a:r>
              <a:rPr lang="en-US" sz="1400" i="1" dirty="0" smtClean="0"/>
              <a:t>,</a:t>
            </a:r>
            <a:r>
              <a:rPr lang="el-GR" sz="1400" i="1" dirty="0" smtClean="0"/>
              <a:t> </a:t>
            </a:r>
            <a:r>
              <a:rPr lang="en-US" sz="1400" i="1" dirty="0" err="1" smtClean="0"/>
              <a:t>Panos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Hadjinicolaou</a:t>
            </a:r>
            <a:r>
              <a:rPr lang="en-US" sz="1400" i="1" dirty="0" smtClean="0"/>
              <a:t>, Manfred A. Lange and Theodoros Zachariadis</a:t>
            </a:r>
            <a:endParaRPr lang="el-GR" sz="1400" i="1" dirty="0"/>
          </a:p>
        </p:txBody>
      </p:sp>
    </p:spTree>
    <p:extLst>
      <p:ext uri="{BB962C8B-B14F-4D97-AF65-F5344CB8AC3E}">
        <p14:creationId xmlns:p14="http://schemas.microsoft.com/office/powerpoint/2010/main" val="10319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0231" y="1988840"/>
            <a:ext cx="24991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 </a:t>
            </a:r>
            <a:endParaRPr lang="el-GR" sz="2400" dirty="0" smtClean="0"/>
          </a:p>
          <a:p>
            <a:r>
              <a:rPr lang="el-GR" sz="2400" dirty="0" smtClean="0"/>
              <a:t>NIR </a:t>
            </a:r>
            <a:r>
              <a:rPr lang="el-GR" sz="2400" dirty="0"/>
              <a:t>= </a:t>
            </a:r>
            <a:r>
              <a:rPr lang="el-GR" sz="2400" dirty="0" err="1"/>
              <a:t>ET</a:t>
            </a:r>
            <a:r>
              <a:rPr lang="el-GR" sz="2400" baseline="-25000" dirty="0" err="1"/>
              <a:t>crop</a:t>
            </a:r>
            <a:r>
              <a:rPr lang="el-GR" sz="2400" dirty="0"/>
              <a:t> –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e</a:t>
            </a:r>
            <a:endParaRPr lang="el-GR" sz="24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371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60576" y="926406"/>
            <a:ext cx="213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Crop Evapotranspiration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1043608" y="904128"/>
            <a:ext cx="1691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Net Irrigation Requirements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5293703" y="787906"/>
            <a:ext cx="21586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/>
              <a:t>-</a:t>
            </a:r>
            <a:endParaRPr lang="el-GR" sz="5400" b="1" dirty="0"/>
          </a:p>
        </p:txBody>
      </p:sp>
      <p:sp>
        <p:nvSpPr>
          <p:cNvPr id="7" name="Rectangle 6"/>
          <p:cNvSpPr/>
          <p:nvPr/>
        </p:nvSpPr>
        <p:spPr>
          <a:xfrm>
            <a:off x="5652120" y="1064905"/>
            <a:ext cx="1975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Effective Rainfall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2648203" y="864851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=</a:t>
            </a:r>
            <a:endParaRPr lang="el-GR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6992"/>
            <a:ext cx="43204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18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TM01859861[[fn=Tradeshow]]</Template>
  <TotalTime>4379</TotalTime>
  <Words>1570</Words>
  <Application>Microsoft Office PowerPoint</Application>
  <PresentationFormat>On-screen Show (4:3)</PresentationFormat>
  <Paragraphs>954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Tradeshow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Panayiotis Dalias</dc:creator>
  <cp:lastModifiedBy>Panayiotis Dalias</cp:lastModifiedBy>
  <cp:revision>162</cp:revision>
  <cp:lastPrinted>2019-04-05T11:42:54Z</cp:lastPrinted>
  <dcterms:created xsi:type="dcterms:W3CDTF">2017-11-21T07:24:01Z</dcterms:created>
  <dcterms:modified xsi:type="dcterms:W3CDTF">2019-04-12T06:19:05Z</dcterms:modified>
</cp:coreProperties>
</file>