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49" r:id="rId2"/>
  </p:sldMasterIdLst>
  <p:notesMasterIdLst>
    <p:notesMasterId r:id="rId23"/>
  </p:notesMasterIdLst>
  <p:sldIdLst>
    <p:sldId id="326" r:id="rId3"/>
    <p:sldId id="327" r:id="rId4"/>
    <p:sldId id="369" r:id="rId5"/>
    <p:sldId id="330" r:id="rId6"/>
    <p:sldId id="375" r:id="rId7"/>
    <p:sldId id="378" r:id="rId8"/>
    <p:sldId id="376" r:id="rId9"/>
    <p:sldId id="380" r:id="rId10"/>
    <p:sldId id="381" r:id="rId11"/>
    <p:sldId id="382" r:id="rId12"/>
    <p:sldId id="384" r:id="rId13"/>
    <p:sldId id="379" r:id="rId14"/>
    <p:sldId id="383" r:id="rId15"/>
    <p:sldId id="372" r:id="rId16"/>
    <p:sldId id="374" r:id="rId17"/>
    <p:sldId id="371" r:id="rId18"/>
    <p:sldId id="333" r:id="rId19"/>
    <p:sldId id="303" r:id="rId20"/>
    <p:sldId id="306" r:id="rId21"/>
    <p:sldId id="263" r:id="rId22"/>
  </p:sldIdLst>
  <p:sldSz cx="13003213" cy="9752013"/>
  <p:notesSz cx="6858000" cy="9144000"/>
  <p:defaultTextStyle>
    <a:defPPr>
      <a:defRPr lang="en-GB"/>
    </a:defPPr>
    <a:lvl1pPr algn="ctr" defTabSz="449263" rtl="0" fontAlgn="base">
      <a:spcBef>
        <a:spcPct val="0"/>
      </a:spcBef>
      <a:spcAft>
        <a:spcPct val="0"/>
      </a:spcAft>
      <a:buClr>
        <a:srgbClr val="000000"/>
      </a:buClr>
      <a:buSzPct val="100000"/>
      <a:buFont typeface="Times New Roman" pitchFamily="16" charset="0"/>
      <a:defRPr sz="3600" kern="1200">
        <a:solidFill>
          <a:schemeClr val="bg1"/>
        </a:solidFill>
        <a:latin typeface="Helvetica Light" charset="0"/>
        <a:ea typeface="+mn-ea"/>
        <a:cs typeface="+mn-cs"/>
      </a:defRPr>
    </a:lvl1pPr>
    <a:lvl2pPr marL="742950" indent="-285750" algn="ctr" defTabSz="449263" rtl="0" fontAlgn="base">
      <a:spcBef>
        <a:spcPct val="0"/>
      </a:spcBef>
      <a:spcAft>
        <a:spcPct val="0"/>
      </a:spcAft>
      <a:buClr>
        <a:srgbClr val="000000"/>
      </a:buClr>
      <a:buSzPct val="100000"/>
      <a:buFont typeface="Times New Roman" pitchFamily="16" charset="0"/>
      <a:defRPr sz="3600" kern="1200">
        <a:solidFill>
          <a:schemeClr val="bg1"/>
        </a:solidFill>
        <a:latin typeface="Helvetica Light" charset="0"/>
        <a:ea typeface="+mn-ea"/>
        <a:cs typeface="+mn-cs"/>
      </a:defRPr>
    </a:lvl2pPr>
    <a:lvl3pPr marL="1143000" indent="-228600" algn="ctr" defTabSz="449263" rtl="0" fontAlgn="base">
      <a:spcBef>
        <a:spcPct val="0"/>
      </a:spcBef>
      <a:spcAft>
        <a:spcPct val="0"/>
      </a:spcAft>
      <a:buClr>
        <a:srgbClr val="000000"/>
      </a:buClr>
      <a:buSzPct val="100000"/>
      <a:buFont typeface="Times New Roman" pitchFamily="16" charset="0"/>
      <a:defRPr sz="3600" kern="1200">
        <a:solidFill>
          <a:schemeClr val="bg1"/>
        </a:solidFill>
        <a:latin typeface="Helvetica Light" charset="0"/>
        <a:ea typeface="+mn-ea"/>
        <a:cs typeface="+mn-cs"/>
      </a:defRPr>
    </a:lvl3pPr>
    <a:lvl4pPr marL="1600200" indent="-228600" algn="ctr" defTabSz="449263" rtl="0" fontAlgn="base">
      <a:spcBef>
        <a:spcPct val="0"/>
      </a:spcBef>
      <a:spcAft>
        <a:spcPct val="0"/>
      </a:spcAft>
      <a:buClr>
        <a:srgbClr val="000000"/>
      </a:buClr>
      <a:buSzPct val="100000"/>
      <a:buFont typeface="Times New Roman" pitchFamily="16" charset="0"/>
      <a:defRPr sz="3600" kern="1200">
        <a:solidFill>
          <a:schemeClr val="bg1"/>
        </a:solidFill>
        <a:latin typeface="Helvetica Light" charset="0"/>
        <a:ea typeface="+mn-ea"/>
        <a:cs typeface="+mn-cs"/>
      </a:defRPr>
    </a:lvl4pPr>
    <a:lvl5pPr marL="2057400" indent="-228600" algn="ctr" defTabSz="449263" rtl="0" fontAlgn="base">
      <a:spcBef>
        <a:spcPct val="0"/>
      </a:spcBef>
      <a:spcAft>
        <a:spcPct val="0"/>
      </a:spcAft>
      <a:buClr>
        <a:srgbClr val="000000"/>
      </a:buClr>
      <a:buSzPct val="100000"/>
      <a:buFont typeface="Times New Roman" pitchFamily="16" charset="0"/>
      <a:defRPr sz="3600" kern="1200">
        <a:solidFill>
          <a:schemeClr val="bg1"/>
        </a:solidFill>
        <a:latin typeface="Helvetica Light" charset="0"/>
        <a:ea typeface="+mn-ea"/>
        <a:cs typeface="+mn-cs"/>
      </a:defRPr>
    </a:lvl5pPr>
    <a:lvl6pPr marL="2286000" algn="l" defTabSz="914400" rtl="0" eaLnBrk="1" latinLnBrk="0" hangingPunct="1">
      <a:defRPr sz="3600" kern="1200">
        <a:solidFill>
          <a:schemeClr val="bg1"/>
        </a:solidFill>
        <a:latin typeface="Helvetica Light" charset="0"/>
        <a:ea typeface="+mn-ea"/>
        <a:cs typeface="+mn-cs"/>
      </a:defRPr>
    </a:lvl6pPr>
    <a:lvl7pPr marL="2743200" algn="l" defTabSz="914400" rtl="0" eaLnBrk="1" latinLnBrk="0" hangingPunct="1">
      <a:defRPr sz="3600" kern="1200">
        <a:solidFill>
          <a:schemeClr val="bg1"/>
        </a:solidFill>
        <a:latin typeface="Helvetica Light" charset="0"/>
        <a:ea typeface="+mn-ea"/>
        <a:cs typeface="+mn-cs"/>
      </a:defRPr>
    </a:lvl7pPr>
    <a:lvl8pPr marL="3200400" algn="l" defTabSz="914400" rtl="0" eaLnBrk="1" latinLnBrk="0" hangingPunct="1">
      <a:defRPr sz="3600" kern="1200">
        <a:solidFill>
          <a:schemeClr val="bg1"/>
        </a:solidFill>
        <a:latin typeface="Helvetica Light" charset="0"/>
        <a:ea typeface="+mn-ea"/>
        <a:cs typeface="+mn-cs"/>
      </a:defRPr>
    </a:lvl8pPr>
    <a:lvl9pPr marL="3657600" algn="l" defTabSz="914400" rtl="0" eaLnBrk="1" latinLnBrk="0" hangingPunct="1">
      <a:defRPr sz="3600" kern="1200">
        <a:solidFill>
          <a:schemeClr val="bg1"/>
        </a:solidFill>
        <a:latin typeface="Helvetica Light"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erto fanfani" initials="rf"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631B"/>
    <a:srgbClr val="CC00CC"/>
    <a:srgbClr val="F0FF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396" y="5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Foglio_di_lavoro_di_Microsoft_Excel1.xlsx"/></Relationships>
</file>

<file path=ppt/charts/_rels/chart2.xml.rels><?xml version="1.0" encoding="UTF-8" standalone="yes"?>
<Relationships xmlns="http://schemas.openxmlformats.org/package/2006/relationships"><Relationship Id="rId1" Type="http://schemas.openxmlformats.org/officeDocument/2006/relationships/oleObject" Target="file:///\\FsAgri\SQF_VIGILANZA\1_BIOLOGICO\2_ATTIVITA'%20DI%20VIGILANZA_BIO\Relazioni%20attivit&#224;%20vigilanza%20PO%20sul%20BIO\2015_Relazione%20attivit&#224;_BIO%20-%20medio%20termine\materiali%20preparatori\bio_superfici_2005-2016_SL.ods"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sAgri\SQF_VIGILANZA\1_BIOLOGICO\2_ATTIVITA'%20DI%20VIGILANZA_BIO\Relazioni%20attivit&#224;%20vigilanza%20PO%20sul%20BIO\2015_Relazione%20attivit&#224;_BIO%20-%20medio%20termine\materiali%20preparatori\bio_superfici_operatori_PSR.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3"/>
      <c:rotY val="18"/>
      <c:rAngAx val="1"/>
    </c:view3D>
    <c:floor>
      <c:thickness val="0"/>
      <c:spPr>
        <a:solidFill>
          <a:srgbClr val="CCCCCC"/>
        </a:solidFill>
        <a:ln w="6483" cap="flat">
          <a:solidFill>
            <a:srgbClr val="B3B3B3"/>
          </a:solidFill>
          <a:prstDash val="solid"/>
          <a:round/>
        </a:ln>
      </c:spPr>
    </c:floor>
    <c:sideWall>
      <c:thickness val="0"/>
      <c:spPr>
        <a:noFill/>
        <a:ln w="9363">
          <a:solidFill>
            <a:srgbClr val="B3B3B3"/>
          </a:solidFill>
          <a:prstDash val="solid"/>
        </a:ln>
      </c:spPr>
    </c:sideWall>
    <c:backWall>
      <c:thickness val="0"/>
      <c:spPr>
        <a:noFill/>
        <a:ln w="9363">
          <a:solidFill>
            <a:srgbClr val="B3B3B3"/>
          </a:solidFill>
          <a:prstDash val="solid"/>
        </a:ln>
      </c:spPr>
    </c:backWall>
    <c:plotArea>
      <c:layout>
        <c:manualLayout>
          <c:xMode val="edge"/>
          <c:yMode val="edge"/>
          <c:x val="5.7071821709287242E-2"/>
          <c:y val="0.13973819068155191"/>
          <c:w val="0.77855361624727437"/>
          <c:h val="0.86013301671521059"/>
        </c:manualLayout>
      </c:layout>
      <c:bar3DChart>
        <c:barDir val="col"/>
        <c:grouping val="stacked"/>
        <c:varyColors val="0"/>
        <c:ser>
          <c:idx val="0"/>
          <c:order val="0"/>
          <c:tx>
            <c:strRef>
              <c:f>OPERATORI!$A$16</c:f>
              <c:strCache>
                <c:ptCount val="1"/>
                <c:pt idx="0">
                  <c:v>organic producers</c:v>
                </c:pt>
              </c:strCache>
            </c:strRef>
          </c:tx>
          <c:spPr>
            <a:solidFill>
              <a:srgbClr val="AECF00"/>
            </a:solidFill>
            <a:ln>
              <a:noFill/>
            </a:ln>
          </c:spPr>
          <c:invertIfNegative val="0"/>
          <c:dLbls>
            <c:numFmt formatCode="General" sourceLinked="0"/>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lang="it-IT" sz="1200" b="1" i="0" u="none" strike="noStrike" kern="1200" baseline="0">
                    <a:solidFill>
                      <a:srgbClr val="000000"/>
                    </a:solidFill>
                    <a:latin typeface="Calibri"/>
                  </a:defRPr>
                </a:pPr>
                <a:endParaRPr lang="it-IT"/>
              </a:p>
            </c:txPr>
            <c:showLegendKey val="0"/>
            <c:showVal val="1"/>
            <c:showCatName val="0"/>
            <c:showSerName val="0"/>
            <c:showPercent val="0"/>
            <c:showBubbleSize val="0"/>
            <c:separator>;</c:separator>
            <c:showLeaderLines val="0"/>
            <c:extLst>
              <c:ext xmlns:c15="http://schemas.microsoft.com/office/drawing/2012/chart" uri="{CE6537A1-D6FC-4f65-9D91-7224C49458BB}">
                <c15:spPr xmlns:c15="http://schemas.microsoft.com/office/drawing/2012/chart">
                  <a:prstGeom prst="rect">
                    <a:avLst/>
                  </a:prstGeom>
                </c15:spPr>
                <c15:layout/>
                <c15:showLeaderLines val="1"/>
              </c:ext>
            </c:extLst>
          </c:dLbls>
          <c:cat>
            <c:strRef>
              <c:f>OPERATORI!$B$14:$I$14</c:f>
              <c:strCache>
                <c:ptCount val="8"/>
                <c:pt idx="0">
                  <c:v>may 2016</c:v>
                </c:pt>
                <c:pt idx="1">
                  <c:v>2015</c:v>
                </c:pt>
                <c:pt idx="2">
                  <c:v>2014</c:v>
                </c:pt>
                <c:pt idx="3">
                  <c:v>2013</c:v>
                </c:pt>
                <c:pt idx="4">
                  <c:v>2012</c:v>
                </c:pt>
                <c:pt idx="5">
                  <c:v>2011</c:v>
                </c:pt>
                <c:pt idx="6">
                  <c:v>2010</c:v>
                </c:pt>
                <c:pt idx="7">
                  <c:v>2009</c:v>
                </c:pt>
              </c:strCache>
            </c:strRef>
          </c:cat>
          <c:val>
            <c:numRef>
              <c:f>OPERATORI!$B$16:$I$16</c:f>
              <c:numCache>
                <c:formatCode>General</c:formatCode>
                <c:ptCount val="8"/>
                <c:pt idx="0">
                  <c:v>3786</c:v>
                </c:pt>
                <c:pt idx="1">
                  <c:v>3212</c:v>
                </c:pt>
                <c:pt idx="2">
                  <c:v>3009</c:v>
                </c:pt>
                <c:pt idx="3">
                  <c:v>2973</c:v>
                </c:pt>
                <c:pt idx="4">
                  <c:v>2924</c:v>
                </c:pt>
                <c:pt idx="5">
                  <c:v>2738</c:v>
                </c:pt>
                <c:pt idx="6">
                  <c:v>2715</c:v>
                </c:pt>
                <c:pt idx="7">
                  <c:v>2675</c:v>
                </c:pt>
              </c:numCache>
            </c:numRef>
          </c:val>
        </c:ser>
        <c:ser>
          <c:idx val="1"/>
          <c:order val="1"/>
          <c:tx>
            <c:strRef>
              <c:f>OPERATORI!$A$15</c:f>
              <c:strCache>
                <c:ptCount val="1"/>
                <c:pt idx="0">
                  <c:v>organic processors</c:v>
                </c:pt>
              </c:strCache>
            </c:strRef>
          </c:tx>
          <c:spPr>
            <a:solidFill>
              <a:srgbClr val="FF420E"/>
            </a:solidFill>
            <a:ln>
              <a:noFill/>
            </a:ln>
          </c:spPr>
          <c:invertIfNegative val="0"/>
          <c:dLbls>
            <c:numFmt formatCode="General" sourceLinked="0"/>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lang="it-IT" sz="1200" b="1" i="0" u="none" strike="noStrike" kern="1200" baseline="0">
                    <a:solidFill>
                      <a:srgbClr val="000000"/>
                    </a:solidFill>
                    <a:latin typeface="Calibri"/>
                  </a:defRPr>
                </a:pPr>
                <a:endParaRPr lang="it-IT"/>
              </a:p>
            </c:txPr>
            <c:showLegendKey val="0"/>
            <c:showVal val="1"/>
            <c:showCatName val="0"/>
            <c:showSerName val="0"/>
            <c:showPercent val="0"/>
            <c:showBubbleSize val="0"/>
            <c:separator>;</c:separator>
            <c:showLeaderLines val="0"/>
            <c:extLst>
              <c:ext xmlns:c15="http://schemas.microsoft.com/office/drawing/2012/chart" uri="{CE6537A1-D6FC-4f65-9D91-7224C49458BB}">
                <c15:spPr xmlns:c15="http://schemas.microsoft.com/office/drawing/2012/chart">
                  <a:prstGeom prst="rect">
                    <a:avLst/>
                  </a:prstGeom>
                </c15:spPr>
                <c15:layout/>
                <c15:showLeaderLines val="1"/>
              </c:ext>
            </c:extLst>
          </c:dLbls>
          <c:cat>
            <c:strRef>
              <c:f>OPERATORI!$B$14:$I$14</c:f>
              <c:strCache>
                <c:ptCount val="8"/>
                <c:pt idx="0">
                  <c:v>may 2016</c:v>
                </c:pt>
                <c:pt idx="1">
                  <c:v>2015</c:v>
                </c:pt>
                <c:pt idx="2">
                  <c:v>2014</c:v>
                </c:pt>
                <c:pt idx="3">
                  <c:v>2013</c:v>
                </c:pt>
                <c:pt idx="4">
                  <c:v>2012</c:v>
                </c:pt>
                <c:pt idx="5">
                  <c:v>2011</c:v>
                </c:pt>
                <c:pt idx="6">
                  <c:v>2010</c:v>
                </c:pt>
                <c:pt idx="7">
                  <c:v>2009</c:v>
                </c:pt>
              </c:strCache>
            </c:strRef>
          </c:cat>
          <c:val>
            <c:numRef>
              <c:f>OPERATORI!$B$15:$I$15</c:f>
              <c:numCache>
                <c:formatCode>General</c:formatCode>
                <c:ptCount val="8"/>
                <c:pt idx="0">
                  <c:v>986</c:v>
                </c:pt>
                <c:pt idx="1">
                  <c:v>953</c:v>
                </c:pt>
                <c:pt idx="2">
                  <c:v>867</c:v>
                </c:pt>
                <c:pt idx="3">
                  <c:v>798</c:v>
                </c:pt>
                <c:pt idx="4">
                  <c:v>794</c:v>
                </c:pt>
                <c:pt idx="5">
                  <c:v>776</c:v>
                </c:pt>
                <c:pt idx="6">
                  <c:v>763</c:v>
                </c:pt>
                <c:pt idx="7">
                  <c:v>691</c:v>
                </c:pt>
              </c:numCache>
            </c:numRef>
          </c:val>
        </c:ser>
        <c:dLbls>
          <c:showLegendKey val="0"/>
          <c:showVal val="0"/>
          <c:showCatName val="0"/>
          <c:showSerName val="0"/>
          <c:showPercent val="0"/>
          <c:showBubbleSize val="0"/>
        </c:dLbls>
        <c:gapWidth val="150"/>
        <c:shape val="box"/>
        <c:axId val="290504712"/>
        <c:axId val="290504320"/>
        <c:axId val="0"/>
      </c:bar3DChart>
      <c:valAx>
        <c:axId val="290504320"/>
        <c:scaling>
          <c:orientation val="minMax"/>
        </c:scaling>
        <c:delete val="0"/>
        <c:axPos val="l"/>
        <c:majorGridlines>
          <c:spPr>
            <a:ln w="6483" cap="flat">
              <a:solidFill>
                <a:srgbClr val="B3B3B3"/>
              </a:solidFill>
              <a:prstDash val="solid"/>
              <a:round/>
            </a:ln>
          </c:spPr>
        </c:majorGridlines>
        <c:title>
          <c:tx>
            <c:rich>
              <a:bodyPr lIns="0" tIns="0" rIns="0" bIns="0"/>
              <a:lstStyle/>
              <a:p>
                <a:pPr marL="0" marR="0" indent="0" algn="ctr" defTabSz="914400" fontAlgn="auto" hangingPunct="1">
                  <a:lnSpc>
                    <a:spcPct val="100000"/>
                  </a:lnSpc>
                  <a:spcBef>
                    <a:spcPts val="0"/>
                  </a:spcBef>
                  <a:spcAft>
                    <a:spcPts val="0"/>
                  </a:spcAft>
                  <a:tabLst/>
                  <a:defRPr lang="it-IT" sz="1600" b="1" i="0" u="none" strike="noStrike" kern="1200" baseline="0">
                    <a:solidFill>
                      <a:srgbClr val="000000"/>
                    </a:solidFill>
                    <a:latin typeface="Verdana"/>
                    <a:ea typeface="Verdana" pitchFamily="32"/>
                    <a:cs typeface="Verdana" pitchFamily="32"/>
                  </a:defRPr>
                </a:pPr>
                <a:r>
                  <a:rPr lang="it-IT" sz="1600" b="1" i="0" u="none" strike="noStrike" kern="1200" cap="none" spc="0" baseline="0">
                    <a:solidFill>
                      <a:srgbClr val="000000"/>
                    </a:solidFill>
                    <a:uFillTx/>
                    <a:latin typeface="Verdana"/>
                    <a:ea typeface="Verdana" pitchFamily="32"/>
                    <a:cs typeface="Verdana" pitchFamily="32"/>
                  </a:rPr>
                  <a:t>nr. operators</a:t>
                </a:r>
              </a:p>
            </c:rich>
          </c:tx>
          <c:layout>
            <c:manualLayout>
              <c:xMode val="edge"/>
              <c:yMode val="edge"/>
              <c:x val="0.84136064167029889"/>
              <c:y val="0.36308597066810899"/>
            </c:manualLayout>
          </c:layout>
          <c:overlay val="0"/>
          <c:spPr>
            <a:noFill/>
            <a:ln>
              <a:noFill/>
            </a:ln>
          </c:spPr>
        </c:title>
        <c:numFmt formatCode="General" sourceLinked="0"/>
        <c:majorTickMark val="none"/>
        <c:minorTickMark val="none"/>
        <c:tickLblPos val="nextTo"/>
        <c:spPr>
          <a:noFill/>
          <a:ln w="6483" cap="flat">
            <a:solidFill>
              <a:srgbClr val="B3B3B3"/>
            </a:solidFill>
            <a:prstDash val="solid"/>
            <a:round/>
          </a:ln>
        </c:spPr>
        <c:txPr>
          <a:bodyPr lIns="0" tIns="0" rIns="0" bIns="0"/>
          <a:lstStyle/>
          <a:p>
            <a:pPr marL="0" marR="0" indent="0" defTabSz="914400" fontAlgn="auto" hangingPunct="1">
              <a:lnSpc>
                <a:spcPct val="100000"/>
              </a:lnSpc>
              <a:spcBef>
                <a:spcPts val="0"/>
              </a:spcBef>
              <a:spcAft>
                <a:spcPts val="0"/>
              </a:spcAft>
              <a:tabLst/>
              <a:defRPr lang="it-IT" sz="1200" b="1" i="0" u="none" strike="noStrike" kern="1200" baseline="0">
                <a:solidFill>
                  <a:srgbClr val="000000"/>
                </a:solidFill>
                <a:latin typeface="Calibri"/>
              </a:defRPr>
            </a:pPr>
            <a:endParaRPr lang="it-IT"/>
          </a:p>
        </c:txPr>
        <c:crossAx val="290504712"/>
        <c:crosses val="max"/>
        <c:crossBetween val="between"/>
      </c:valAx>
      <c:catAx>
        <c:axId val="290504712"/>
        <c:scaling>
          <c:orientation val="maxMin"/>
        </c:scaling>
        <c:delete val="0"/>
        <c:axPos val="b"/>
        <c:numFmt formatCode="General" sourceLinked="0"/>
        <c:majorTickMark val="none"/>
        <c:minorTickMark val="none"/>
        <c:tickLblPos val="low"/>
        <c:spPr>
          <a:noFill/>
          <a:ln w="6483" cap="flat">
            <a:solidFill>
              <a:srgbClr val="B3B3B3"/>
            </a:solidFill>
            <a:prstDash val="solid"/>
            <a:round/>
          </a:ln>
        </c:spPr>
        <c:txPr>
          <a:bodyPr lIns="0" tIns="0" rIns="0" bIns="0"/>
          <a:lstStyle/>
          <a:p>
            <a:pPr marL="0" marR="0" indent="0" defTabSz="914400" fontAlgn="auto" hangingPunct="1">
              <a:lnSpc>
                <a:spcPct val="100000"/>
              </a:lnSpc>
              <a:spcBef>
                <a:spcPts val="0"/>
              </a:spcBef>
              <a:spcAft>
                <a:spcPts val="0"/>
              </a:spcAft>
              <a:tabLst/>
              <a:defRPr lang="it-IT" sz="1400" b="1" i="0" u="none" strike="noStrike" kern="1200" baseline="0">
                <a:solidFill>
                  <a:srgbClr val="000000"/>
                </a:solidFill>
                <a:latin typeface="Calibri"/>
              </a:defRPr>
            </a:pPr>
            <a:endParaRPr lang="it-IT"/>
          </a:p>
        </c:txPr>
        <c:crossAx val="290504320"/>
        <c:crossesAt val="0"/>
        <c:auto val="1"/>
        <c:lblAlgn val="ctr"/>
        <c:lblOffset val="100"/>
        <c:noMultiLvlLbl val="0"/>
      </c:catAx>
      <c:spPr>
        <a:noFill/>
        <a:ln>
          <a:noFill/>
        </a:ln>
      </c:spPr>
    </c:plotArea>
    <c:legend>
      <c:legendPos val="r"/>
      <c:layout>
        <c:manualLayout>
          <c:xMode val="edge"/>
          <c:yMode val="edge"/>
          <c:x val="0.21614420619931116"/>
          <c:y val="0.16431393467696892"/>
          <c:w val="0.20655249416731475"/>
          <c:h val="0.1224179048598862"/>
        </c:manualLayout>
      </c:layout>
      <c:overlay val="0"/>
      <c:spPr>
        <a:noFill/>
        <a:ln>
          <a:noFill/>
        </a:ln>
      </c:spPr>
      <c:txPr>
        <a:bodyPr lIns="0" tIns="0" rIns="0" bIns="0"/>
        <a:lstStyle/>
        <a:p>
          <a:pPr marL="0" marR="0" indent="0" defTabSz="914400" fontAlgn="auto" hangingPunct="1">
            <a:lnSpc>
              <a:spcPct val="100000"/>
            </a:lnSpc>
            <a:spcBef>
              <a:spcPts val="0"/>
            </a:spcBef>
            <a:spcAft>
              <a:spcPts val="0"/>
            </a:spcAft>
            <a:tabLst/>
            <a:defRPr lang="it-IT" sz="1600" b="1" i="0" u="none" strike="noStrike" kern="1200" baseline="0">
              <a:solidFill>
                <a:srgbClr val="000000"/>
              </a:solidFill>
              <a:latin typeface="Calibri"/>
            </a:defRPr>
          </a:pPr>
          <a:endParaRPr lang="it-IT"/>
        </a:p>
      </c:txPr>
    </c:legend>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it-IT" sz="1000" b="0" i="0" u="none" strike="noStrike" kern="1200" baseline="0">
          <a:solidFill>
            <a:srgbClr val="000000"/>
          </a:solidFill>
          <a:latin typeface="Calibri"/>
        </a:defRPr>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559389797530009E-2"/>
          <c:y val="1.3453713476280414E-2"/>
          <c:w val="0.81744961896125656"/>
          <c:h val="0.93144806827019222"/>
        </c:manualLayout>
      </c:layout>
      <c:lineChart>
        <c:grouping val="stacked"/>
        <c:varyColors val="0"/>
        <c:ser>
          <c:idx val="0"/>
          <c:order val="0"/>
          <c:tx>
            <c:strRef>
              <c:f>'2009-2016_SAU_E_IMPRESE_E_PSR'!$N$3</c:f>
              <c:strCache>
                <c:ptCount val="1"/>
                <c:pt idx="0">
                  <c:v>UAA Bio (Ha)</c:v>
                </c:pt>
              </c:strCache>
            </c:strRef>
          </c:tx>
          <c:spPr>
            <a:ln w="37801" cap="rnd">
              <a:solidFill>
                <a:srgbClr val="548235"/>
              </a:solidFill>
              <a:prstDash val="solid"/>
              <a:round/>
            </a:ln>
          </c:spPr>
          <c:marker>
            <c:symbol val="diamond"/>
            <c:size val="7"/>
          </c:marker>
          <c:dPt>
            <c:idx val="0"/>
            <c:bubble3D val="0"/>
          </c:dPt>
          <c:dPt>
            <c:idx val="1"/>
            <c:bubble3D val="0"/>
          </c:dPt>
          <c:dPt>
            <c:idx val="2"/>
            <c:bubble3D val="0"/>
          </c:dPt>
          <c:dPt>
            <c:idx val="3"/>
            <c:bubble3D val="0"/>
          </c:dPt>
          <c:dPt>
            <c:idx val="4"/>
            <c:bubble3D val="0"/>
          </c:dPt>
          <c:dPt>
            <c:idx val="5"/>
            <c:bubble3D val="0"/>
          </c:dPt>
          <c:dPt>
            <c:idx val="6"/>
            <c:bubble3D val="0"/>
          </c:dPt>
          <c:dLbls>
            <c:dLbl>
              <c:idx val="0"/>
              <c:delete val="1"/>
              <c:extLst>
                <c:ext xmlns:c15="http://schemas.microsoft.com/office/drawing/2012/chart" uri="{CE6537A1-D6FC-4f65-9D91-7224C49458BB}"/>
              </c:extLst>
            </c:dLbl>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600" b="1" i="0" u="none" strike="noStrike" kern="1200" baseline="0">
                    <a:solidFill>
                      <a:srgbClr val="000000"/>
                    </a:solidFill>
                    <a:latin typeface="Calibri"/>
                    <a:cs typeface="Arial"/>
                  </a:defRPr>
                </a:pPr>
                <a:endParaRPr lang="it-IT"/>
              </a:p>
            </c:txPr>
            <c:dLblPos val="t"/>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layout/>
                <c15:showLeaderLines val="1"/>
              </c:ext>
            </c:extLst>
          </c:dLbls>
          <c:cat>
            <c:strRef>
              <c:f>'2009-2016_SAU_E_IMPRESE_E_PSR'!$M$4:$M$11</c:f>
              <c:strCache>
                <c:ptCount val="8"/>
                <c:pt idx="0">
                  <c:v>2009</c:v>
                </c:pt>
                <c:pt idx="1">
                  <c:v>2010</c:v>
                </c:pt>
                <c:pt idx="2">
                  <c:v>2011</c:v>
                </c:pt>
                <c:pt idx="3">
                  <c:v>2012</c:v>
                </c:pt>
                <c:pt idx="4">
                  <c:v>2013</c:v>
                </c:pt>
                <c:pt idx="5">
                  <c:v>2014</c:v>
                </c:pt>
                <c:pt idx="6">
                  <c:v>2015</c:v>
                </c:pt>
                <c:pt idx="7">
                  <c:v>mag 2016</c:v>
                </c:pt>
              </c:strCache>
            </c:strRef>
          </c:cat>
          <c:val>
            <c:numRef>
              <c:f>'2009-2016_SAU_E_IMPRESE_E_PSR'!$N$4:$N$11</c:f>
              <c:numCache>
                <c:formatCode>#,##0</c:formatCode>
                <c:ptCount val="8"/>
                <c:pt idx="0">
                  <c:v>76082</c:v>
                </c:pt>
                <c:pt idx="1">
                  <c:v>76781</c:v>
                </c:pt>
                <c:pt idx="2">
                  <c:v>77579.786800000002</c:v>
                </c:pt>
                <c:pt idx="3">
                  <c:v>81511</c:v>
                </c:pt>
                <c:pt idx="4">
                  <c:v>85583.002600000007</c:v>
                </c:pt>
                <c:pt idx="5">
                  <c:v>88899</c:v>
                </c:pt>
                <c:pt idx="6">
                  <c:v>94905.017999999982</c:v>
                </c:pt>
                <c:pt idx="7">
                  <c:v>114228</c:v>
                </c:pt>
              </c:numCache>
            </c:numRef>
          </c:val>
          <c:smooth val="0"/>
        </c:ser>
        <c:dLbls>
          <c:showLegendKey val="0"/>
          <c:showVal val="0"/>
          <c:showCatName val="0"/>
          <c:showSerName val="0"/>
          <c:showPercent val="0"/>
          <c:showBubbleSize val="0"/>
        </c:dLbls>
        <c:marker val="1"/>
        <c:smooth val="0"/>
        <c:axId val="397205168"/>
        <c:axId val="397202032"/>
      </c:lineChart>
      <c:lineChart>
        <c:grouping val="stacked"/>
        <c:varyColors val="0"/>
        <c:ser>
          <c:idx val="1"/>
          <c:order val="1"/>
          <c:tx>
            <c:strRef>
              <c:f>'2009-2016_SAU_E_IMPRESE_E_PSR'!$O$3</c:f>
              <c:strCache>
                <c:ptCount val="1"/>
                <c:pt idx="0">
                  <c:v>n. organic farm</c:v>
                </c:pt>
              </c:strCache>
            </c:strRef>
          </c:tx>
          <c:spPr>
            <a:ln w="37801" cap="rnd">
              <a:solidFill>
                <a:srgbClr val="FF950E"/>
              </a:solidFill>
              <a:prstDash val="solid"/>
              <a:round/>
            </a:ln>
          </c:spPr>
          <c:marker>
            <c:symbol val="square"/>
            <c:size val="7"/>
          </c:marker>
          <c:dPt>
            <c:idx val="0"/>
            <c:bubble3D val="0"/>
          </c:dPt>
          <c:dPt>
            <c:idx val="1"/>
            <c:bubble3D val="0"/>
          </c:dPt>
          <c:dPt>
            <c:idx val="2"/>
            <c:bubble3D val="0"/>
          </c:dPt>
          <c:dPt>
            <c:idx val="3"/>
            <c:bubble3D val="0"/>
          </c:dPt>
          <c:dPt>
            <c:idx val="4"/>
            <c:bubble3D val="0"/>
          </c:dPt>
          <c:dPt>
            <c:idx val="5"/>
            <c:bubble3D val="0"/>
          </c:dPt>
          <c:dPt>
            <c:idx val="6"/>
            <c:bubble3D val="0"/>
          </c:dPt>
          <c:dPt>
            <c:idx val="7"/>
            <c:bubble3D val="0"/>
          </c:dPt>
          <c:dLbls>
            <c:dLbl>
              <c:idx val="0"/>
              <c:delete val="1"/>
              <c:extLst>
                <c:ext xmlns:c15="http://schemas.microsoft.com/office/drawing/2012/chart" uri="{CE6537A1-D6FC-4f65-9D91-7224C49458BB}"/>
              </c:extLst>
            </c:dLbl>
            <c:dLbl>
              <c:idx val="1"/>
              <c:layout/>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600" b="1" i="0" u="none" strike="noStrike" kern="1200" baseline="0">
                      <a:solidFill>
                        <a:srgbClr val="000000"/>
                      </a:solidFill>
                      <a:latin typeface="Calibri"/>
                      <a:cs typeface="Arial"/>
                    </a:defRPr>
                  </a:pPr>
                  <a:endParaRPr lang="it-IT"/>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Lst>
            </c:dLbl>
            <c:dLbl>
              <c:idx val="2"/>
              <c:layout/>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600" b="1" i="0" u="none" strike="noStrike" kern="1200" baseline="0">
                      <a:solidFill>
                        <a:srgbClr val="000000"/>
                      </a:solidFill>
                      <a:latin typeface="Calibri"/>
                      <a:cs typeface="Arial"/>
                    </a:defRPr>
                  </a:pPr>
                  <a:endParaRPr lang="it-IT"/>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Lst>
            </c:dLbl>
            <c:dLbl>
              <c:idx val="3"/>
              <c:layout/>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600" b="1" i="0" u="none" strike="noStrike" kern="1200" baseline="0">
                      <a:solidFill>
                        <a:srgbClr val="000000"/>
                      </a:solidFill>
                      <a:latin typeface="Calibri"/>
                      <a:cs typeface="Arial"/>
                    </a:defRPr>
                  </a:pPr>
                  <a:endParaRPr lang="it-IT"/>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Lst>
            </c:dLbl>
            <c:dLbl>
              <c:idx val="4"/>
              <c:layout/>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600" b="1" i="0" u="none" strike="noStrike" kern="1200" baseline="0">
                      <a:solidFill>
                        <a:srgbClr val="000000"/>
                      </a:solidFill>
                      <a:latin typeface="Calibri"/>
                      <a:cs typeface="Arial"/>
                    </a:defRPr>
                  </a:pPr>
                  <a:endParaRPr lang="it-IT"/>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Lst>
            </c:dLbl>
            <c:dLbl>
              <c:idx val="5"/>
              <c:layout/>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600" b="1" i="0" u="none" strike="noStrike" kern="1200" baseline="0">
                      <a:solidFill>
                        <a:srgbClr val="000000"/>
                      </a:solidFill>
                      <a:latin typeface="Calibri"/>
                      <a:cs typeface="Arial"/>
                    </a:defRPr>
                  </a:pPr>
                  <a:endParaRPr lang="it-IT"/>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Lst>
            </c:dLbl>
            <c:dLbl>
              <c:idx val="6"/>
              <c:layout/>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600" b="1" i="0" u="none" strike="noStrike" kern="1200" baseline="0">
                      <a:solidFill>
                        <a:srgbClr val="000000"/>
                      </a:solidFill>
                      <a:latin typeface="Calibri"/>
                      <a:cs typeface="Arial"/>
                    </a:defRPr>
                  </a:pPr>
                  <a:endParaRPr lang="it-IT"/>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Lst>
            </c:dLbl>
            <c:dLbl>
              <c:idx val="7"/>
              <c:layout/>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600" b="1" i="0" u="none" strike="noStrike" kern="1200" baseline="0">
                      <a:solidFill>
                        <a:srgbClr val="000000"/>
                      </a:solidFill>
                      <a:latin typeface="Calibri"/>
                      <a:cs typeface="Arial"/>
                    </a:defRPr>
                  </a:pPr>
                  <a:endParaRPr lang="it-IT"/>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Lst>
            </c:dLbl>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600" b="1" i="0" u="none" strike="noStrike" kern="1200" baseline="0">
                    <a:solidFill>
                      <a:srgbClr val="000000"/>
                    </a:solidFill>
                    <a:latin typeface="Calibri"/>
                    <a:cs typeface="Arial"/>
                  </a:defRPr>
                </a:pPr>
                <a:endParaRPr lang="it-IT"/>
              </a:p>
            </c:txPr>
            <c:dLblPos val="t"/>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ext>
            </c:extLst>
          </c:dLbls>
          <c:cat>
            <c:strRef>
              <c:f>'2009-2016_SAU_E_IMPRESE_E_PSR'!$M$4:$M$11</c:f>
              <c:strCache>
                <c:ptCount val="8"/>
                <c:pt idx="0">
                  <c:v>2009</c:v>
                </c:pt>
                <c:pt idx="1">
                  <c:v>2010</c:v>
                </c:pt>
                <c:pt idx="2">
                  <c:v>2011</c:v>
                </c:pt>
                <c:pt idx="3">
                  <c:v>2012</c:v>
                </c:pt>
                <c:pt idx="4">
                  <c:v>2013</c:v>
                </c:pt>
                <c:pt idx="5">
                  <c:v>2014</c:v>
                </c:pt>
                <c:pt idx="6">
                  <c:v>2015</c:v>
                </c:pt>
                <c:pt idx="7">
                  <c:v>mag 2016</c:v>
                </c:pt>
              </c:strCache>
            </c:strRef>
          </c:cat>
          <c:val>
            <c:numRef>
              <c:f>'2009-2016_SAU_E_IMPRESE_E_PSR'!$O$4:$O$11</c:f>
              <c:numCache>
                <c:formatCode>#,##0</c:formatCode>
                <c:ptCount val="8"/>
                <c:pt idx="0">
                  <c:v>2675</c:v>
                </c:pt>
                <c:pt idx="1">
                  <c:v>2714</c:v>
                </c:pt>
                <c:pt idx="2">
                  <c:v>2737</c:v>
                </c:pt>
                <c:pt idx="3">
                  <c:v>2924</c:v>
                </c:pt>
                <c:pt idx="4">
                  <c:v>2973</c:v>
                </c:pt>
                <c:pt idx="5">
                  <c:v>3009</c:v>
                </c:pt>
                <c:pt idx="6">
                  <c:v>3212</c:v>
                </c:pt>
                <c:pt idx="7">
                  <c:v>3786</c:v>
                </c:pt>
              </c:numCache>
            </c:numRef>
          </c:val>
          <c:smooth val="0"/>
        </c:ser>
        <c:dLbls>
          <c:showLegendKey val="0"/>
          <c:showVal val="0"/>
          <c:showCatName val="0"/>
          <c:showSerName val="0"/>
          <c:showPercent val="0"/>
          <c:showBubbleSize val="0"/>
        </c:dLbls>
        <c:marker val="1"/>
        <c:smooth val="0"/>
        <c:axId val="397204384"/>
        <c:axId val="397203992"/>
      </c:lineChart>
      <c:valAx>
        <c:axId val="397202032"/>
        <c:scaling>
          <c:orientation val="minMax"/>
          <c:max val="120000"/>
          <c:min val="40000"/>
        </c:scaling>
        <c:delete val="0"/>
        <c:axPos val="l"/>
        <c:title>
          <c:tx>
            <c:rich>
              <a:bodyPr lIns="0" tIns="0" rIns="0" bIns="0"/>
              <a:lstStyle/>
              <a:p>
                <a:pPr marL="0" marR="0" indent="0" algn="ctr" defTabSz="914400" fontAlgn="auto" hangingPunct="1">
                  <a:lnSpc>
                    <a:spcPct val="100000"/>
                  </a:lnSpc>
                  <a:spcBef>
                    <a:spcPts val="0"/>
                  </a:spcBef>
                  <a:spcAft>
                    <a:spcPts val="0"/>
                  </a:spcAft>
                  <a:tabLst/>
                  <a:defRPr sz="1600" b="0" i="0" u="none" strike="noStrike" kern="1200" baseline="0">
                    <a:solidFill>
                      <a:srgbClr val="000000"/>
                    </a:solidFill>
                    <a:latin typeface="Calibri"/>
                  </a:defRPr>
                </a:pPr>
                <a:r>
                  <a:rPr lang="it-IT" sz="1600" b="0" i="0" u="none" strike="noStrike" kern="1200" cap="none" spc="0" baseline="0">
                    <a:solidFill>
                      <a:srgbClr val="000000"/>
                    </a:solidFill>
                    <a:uFillTx/>
                    <a:latin typeface="Calibri"/>
                  </a:rPr>
                  <a:t>hectares UAA</a:t>
                </a:r>
              </a:p>
            </c:rich>
          </c:tx>
          <c:layout>
            <c:manualLayout>
              <c:xMode val="edge"/>
              <c:yMode val="edge"/>
              <c:x val="2.7100967760338942E-3"/>
              <c:y val="0.48285832824130653"/>
            </c:manualLayout>
          </c:layout>
          <c:overlay val="0"/>
          <c:spPr>
            <a:noFill/>
            <a:ln>
              <a:noFill/>
            </a:ln>
          </c:spPr>
        </c:title>
        <c:numFmt formatCode="#,##0" sourceLinked="1"/>
        <c:majorTickMark val="out"/>
        <c:minorTickMark val="none"/>
        <c:tickLblPos val="nextTo"/>
        <c:spPr>
          <a:noFill/>
          <a:ln w="6345" cap="flat">
            <a:solidFill>
              <a:srgbClr val="000000"/>
            </a:solidFill>
            <a:prstDash val="solid"/>
            <a:round/>
          </a:ln>
        </c:spPr>
        <c:txPr>
          <a:bodyPr lIns="0" tIns="0" rIns="0" bIns="0"/>
          <a:lstStyle/>
          <a:p>
            <a:pPr marL="0" marR="0" indent="0" defTabSz="914400" fontAlgn="auto" hangingPunct="1">
              <a:lnSpc>
                <a:spcPct val="100000"/>
              </a:lnSpc>
              <a:spcBef>
                <a:spcPts val="0"/>
              </a:spcBef>
              <a:spcAft>
                <a:spcPts val="0"/>
              </a:spcAft>
              <a:tabLst/>
              <a:defRPr sz="1600" b="0" i="0" u="none" strike="noStrike" kern="1200" baseline="0">
                <a:solidFill>
                  <a:srgbClr val="000000"/>
                </a:solidFill>
                <a:latin typeface="Calibri"/>
                <a:cs typeface="Arial"/>
              </a:defRPr>
            </a:pPr>
            <a:endParaRPr lang="it-IT"/>
          </a:p>
        </c:txPr>
        <c:crossAx val="397205168"/>
        <c:crossesAt val="1"/>
        <c:crossBetween val="between"/>
        <c:majorUnit val="20000"/>
      </c:valAx>
      <c:catAx>
        <c:axId val="397205168"/>
        <c:scaling>
          <c:orientation val="minMax"/>
        </c:scaling>
        <c:delete val="0"/>
        <c:axPos val="b"/>
        <c:numFmt formatCode="General" sourceLinked="1"/>
        <c:majorTickMark val="none"/>
        <c:minorTickMark val="none"/>
        <c:tickLblPos val="nextTo"/>
        <c:spPr>
          <a:noFill/>
          <a:ln w="6345" cap="flat">
            <a:solidFill>
              <a:srgbClr val="B3B3B3"/>
            </a:solidFill>
            <a:prstDash val="solid"/>
            <a:round/>
          </a:ln>
        </c:spPr>
        <c:txPr>
          <a:bodyPr lIns="0" tIns="0" rIns="0" bIns="0"/>
          <a:lstStyle/>
          <a:p>
            <a:pPr marL="0" marR="0" indent="0" defTabSz="914400" fontAlgn="auto" hangingPunct="1">
              <a:lnSpc>
                <a:spcPct val="100000"/>
              </a:lnSpc>
              <a:spcBef>
                <a:spcPts val="0"/>
              </a:spcBef>
              <a:spcAft>
                <a:spcPts val="0"/>
              </a:spcAft>
              <a:tabLst/>
              <a:defRPr sz="1600" b="1" i="0" u="none" strike="noStrike" kern="1200" baseline="0">
                <a:solidFill>
                  <a:srgbClr val="000000"/>
                </a:solidFill>
                <a:latin typeface="Calibri"/>
                <a:cs typeface="Arial"/>
              </a:defRPr>
            </a:pPr>
            <a:endParaRPr lang="it-IT"/>
          </a:p>
        </c:txPr>
        <c:crossAx val="397202032"/>
        <c:crosses val="autoZero"/>
        <c:auto val="1"/>
        <c:lblAlgn val="ctr"/>
        <c:lblOffset val="100"/>
        <c:noMultiLvlLbl val="0"/>
      </c:catAx>
      <c:valAx>
        <c:axId val="397203992"/>
        <c:scaling>
          <c:orientation val="minMax"/>
          <c:max val="5000"/>
          <c:min val="2000"/>
        </c:scaling>
        <c:delete val="0"/>
        <c:axPos val="r"/>
        <c:title>
          <c:tx>
            <c:rich>
              <a:bodyPr lIns="0" tIns="0" rIns="0" bIns="0"/>
              <a:lstStyle/>
              <a:p>
                <a:pPr marL="0" marR="0" indent="0" algn="ctr" defTabSz="914400" fontAlgn="auto" hangingPunct="1">
                  <a:lnSpc>
                    <a:spcPct val="100000"/>
                  </a:lnSpc>
                  <a:spcBef>
                    <a:spcPts val="0"/>
                  </a:spcBef>
                  <a:spcAft>
                    <a:spcPts val="0"/>
                  </a:spcAft>
                  <a:tabLst/>
                  <a:defRPr sz="1600" b="1" i="0" u="none" strike="noStrike" kern="1200" baseline="0">
                    <a:solidFill>
                      <a:srgbClr val="000000"/>
                    </a:solidFill>
                    <a:latin typeface="Calibri"/>
                  </a:defRPr>
                </a:pPr>
                <a:r>
                  <a:rPr lang="it-IT" sz="1600" b="1" i="0" u="none" strike="noStrike" kern="1200" cap="none" spc="0" baseline="0">
                    <a:solidFill>
                      <a:srgbClr val="000000"/>
                    </a:solidFill>
                    <a:uFillTx/>
                    <a:latin typeface="Calibri"/>
                  </a:rPr>
                  <a:t>n. prganic farms</a:t>
                </a:r>
              </a:p>
            </c:rich>
          </c:tx>
          <c:layout/>
          <c:overlay val="0"/>
          <c:spPr>
            <a:noFill/>
            <a:ln>
              <a:noFill/>
            </a:ln>
          </c:spPr>
        </c:title>
        <c:numFmt formatCode="#,##0" sourceLinked="1"/>
        <c:majorTickMark val="out"/>
        <c:minorTickMark val="none"/>
        <c:tickLblPos val="nextTo"/>
        <c:spPr>
          <a:noFill/>
          <a:ln w="6345" cap="flat">
            <a:solidFill>
              <a:srgbClr val="000000"/>
            </a:solidFill>
            <a:prstDash val="solid"/>
            <a:round/>
          </a:ln>
        </c:spPr>
        <c:txPr>
          <a:bodyPr lIns="0" tIns="0" rIns="0" bIns="0"/>
          <a:lstStyle/>
          <a:p>
            <a:pPr marL="0" marR="0" indent="0" defTabSz="914400" fontAlgn="auto" hangingPunct="1">
              <a:lnSpc>
                <a:spcPct val="100000"/>
              </a:lnSpc>
              <a:spcBef>
                <a:spcPts val="0"/>
              </a:spcBef>
              <a:spcAft>
                <a:spcPts val="0"/>
              </a:spcAft>
              <a:tabLst/>
              <a:defRPr sz="1600" b="0" i="0" u="none" strike="noStrike" kern="1200" baseline="0">
                <a:solidFill>
                  <a:srgbClr val="000000"/>
                </a:solidFill>
                <a:latin typeface="Calibri"/>
              </a:defRPr>
            </a:pPr>
            <a:endParaRPr lang="it-IT"/>
          </a:p>
        </c:txPr>
        <c:crossAx val="397204384"/>
        <c:crosses val="max"/>
        <c:crossBetween val="between"/>
        <c:majorUnit val="500"/>
      </c:valAx>
      <c:catAx>
        <c:axId val="397204384"/>
        <c:scaling>
          <c:orientation val="minMax"/>
        </c:scaling>
        <c:delete val="1"/>
        <c:axPos val="b"/>
        <c:numFmt formatCode="General" sourceLinked="1"/>
        <c:majorTickMark val="out"/>
        <c:minorTickMark val="none"/>
        <c:tickLblPos val="nextTo"/>
        <c:crossAx val="397203992"/>
        <c:crosses val="autoZero"/>
        <c:auto val="1"/>
        <c:lblAlgn val="ctr"/>
        <c:lblOffset val="100"/>
        <c:noMultiLvlLbl val="0"/>
      </c:catAx>
      <c:spPr>
        <a:noFill/>
        <a:ln>
          <a:noFill/>
        </a:ln>
      </c:spPr>
    </c:plotArea>
    <c:legend>
      <c:legendPos val="r"/>
      <c:layout>
        <c:manualLayout>
          <c:xMode val="edge"/>
          <c:yMode val="edge"/>
          <c:x val="0.21732396810722548"/>
          <c:y val="6.605659050618494E-2"/>
          <c:w val="0.27233468286099866"/>
          <c:h val="0.11372225688564043"/>
        </c:manualLayout>
      </c:layout>
      <c:overlay val="0"/>
      <c:spPr>
        <a:noFill/>
        <a:ln>
          <a:noFill/>
        </a:ln>
      </c:spPr>
      <c:txPr>
        <a:bodyPr vert="horz" lIns="0" tIns="0" rIns="0" bIns="0"/>
        <a:lstStyle/>
        <a:p>
          <a:pPr marL="0" marR="0" indent="0" algn="l" defTabSz="914400" rtl="0" fontAlgn="auto" hangingPunct="1">
            <a:lnSpc>
              <a:spcPct val="100000"/>
            </a:lnSpc>
            <a:spcBef>
              <a:spcPts val="0"/>
            </a:spcBef>
            <a:spcAft>
              <a:spcPts val="0"/>
            </a:spcAft>
            <a:tabLst/>
            <a:defRPr sz="1600" b="0" i="0" u="none" strike="noStrike" kern="1200" baseline="0">
              <a:solidFill>
                <a:srgbClr val="000000"/>
              </a:solidFill>
              <a:latin typeface="Calibri"/>
              <a:cs typeface="Arial"/>
            </a:defRPr>
          </a:pPr>
          <a:endParaRPr lang="it-IT"/>
        </a:p>
      </c:txPr>
    </c:legend>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it-IT" sz="1000" b="0" i="0" u="none" strike="noStrike" kern="1200" baseline="0">
          <a:solidFill>
            <a:srgbClr val="000000"/>
          </a:solidFill>
          <a:latin typeface="Calibri"/>
        </a:defRPr>
      </a:pPr>
      <a:endParaRPr lang="it-I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62694300518134"/>
          <c:y val="0.12958976949515041"/>
          <c:w val="0.76683937823834192"/>
          <c:h val="0.74082151561394316"/>
        </c:manualLayout>
      </c:layout>
      <c:barChart>
        <c:barDir val="col"/>
        <c:grouping val="clustered"/>
        <c:varyColors val="0"/>
        <c:ser>
          <c:idx val="0"/>
          <c:order val="0"/>
          <c:tx>
            <c:strRef>
              <c:f>'sup ed ope totali'!$B$52</c:f>
              <c:strCache>
                <c:ptCount val="1"/>
                <c:pt idx="0">
                  <c:v>n. agricoltori bio</c:v>
                </c:pt>
              </c:strCache>
            </c:strRef>
          </c:tx>
          <c:spPr>
            <a:solidFill>
              <a:srgbClr val="FFC000"/>
            </a:solidFill>
            <a:ln w="25400">
              <a:noFill/>
            </a:ln>
          </c:spPr>
          <c:invertIfNegative val="0"/>
          <c:dPt>
            <c:idx val="0"/>
            <c:invertIfNegative val="0"/>
            <c:bubble3D val="0"/>
            <c:spPr>
              <a:solidFill>
                <a:srgbClr val="FFC000"/>
              </a:solidFill>
              <a:ln w="25400">
                <a:noFill/>
              </a:ln>
            </c:spPr>
          </c:dPt>
          <c:dPt>
            <c:idx val="9"/>
            <c:invertIfNegative val="0"/>
            <c:bubble3D val="0"/>
          </c:dPt>
          <c:dLbls>
            <c:spPr>
              <a:noFill/>
              <a:ln w="25400">
                <a:noFill/>
              </a:ln>
            </c:spPr>
            <c:txPr>
              <a:bodyPr wrap="square" lIns="38100" tIns="19050" rIns="38100" bIns="19050" anchor="ctr">
                <a:spAutoFit/>
              </a:bodyPr>
              <a:lstStyle/>
              <a:p>
                <a:pPr>
                  <a:defRPr sz="1000" b="0" i="0" u="none" strike="noStrike" baseline="0">
                    <a:solidFill>
                      <a:srgbClr val="000000"/>
                    </a:solidFill>
                    <a:latin typeface="Arial"/>
                    <a:ea typeface="Arial"/>
                    <a:cs typeface="Arial"/>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'sup ed ope totali'!$C$50:$T$50</c:f>
              <c:numCache>
                <c:formatCode>General</c:formatCode>
                <c:ptCount val="18"/>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formatCode="mmm\-yy">
                  <c:v>42491</c:v>
                </c:pt>
              </c:numCache>
            </c:numRef>
          </c:cat>
          <c:val>
            <c:numRef>
              <c:f>'sup ed ope totali'!$C$52:$T$52</c:f>
              <c:numCache>
                <c:formatCode>#,##0</c:formatCode>
                <c:ptCount val="18"/>
                <c:pt idx="0">
                  <c:v>2181</c:v>
                </c:pt>
                <c:pt idx="1">
                  <c:v>4326</c:v>
                </c:pt>
                <c:pt idx="2">
                  <c:v>4497</c:v>
                </c:pt>
                <c:pt idx="3">
                  <c:v>4536</c:v>
                </c:pt>
                <c:pt idx="4">
                  <c:v>4083</c:v>
                </c:pt>
                <c:pt idx="5">
                  <c:v>3421</c:v>
                </c:pt>
                <c:pt idx="6">
                  <c:v>3296</c:v>
                </c:pt>
                <c:pt idx="7">
                  <c:v>3135</c:v>
                </c:pt>
                <c:pt idx="8">
                  <c:v>3073</c:v>
                </c:pt>
                <c:pt idx="9">
                  <c:v>2772</c:v>
                </c:pt>
                <c:pt idx="10">
                  <c:v>2675</c:v>
                </c:pt>
                <c:pt idx="11">
                  <c:v>2714</c:v>
                </c:pt>
                <c:pt idx="12">
                  <c:v>2737</c:v>
                </c:pt>
                <c:pt idx="13">
                  <c:v>2924</c:v>
                </c:pt>
                <c:pt idx="14">
                  <c:v>2973</c:v>
                </c:pt>
                <c:pt idx="15">
                  <c:v>3009</c:v>
                </c:pt>
                <c:pt idx="16">
                  <c:v>3212</c:v>
                </c:pt>
                <c:pt idx="17">
                  <c:v>3786</c:v>
                </c:pt>
              </c:numCache>
            </c:numRef>
          </c:val>
        </c:ser>
        <c:dLbls>
          <c:showLegendKey val="0"/>
          <c:showVal val="0"/>
          <c:showCatName val="0"/>
          <c:showSerName val="0"/>
          <c:showPercent val="0"/>
          <c:showBubbleSize val="0"/>
        </c:dLbls>
        <c:gapWidth val="150"/>
        <c:axId val="300250680"/>
        <c:axId val="300249896"/>
      </c:barChart>
      <c:lineChart>
        <c:grouping val="standard"/>
        <c:varyColors val="0"/>
        <c:ser>
          <c:idx val="0"/>
          <c:order val="1"/>
          <c:tx>
            <c:strRef>
              <c:f>'sup ed ope totali'!$B$53</c:f>
              <c:strCache>
                <c:ptCount val="1"/>
                <c:pt idx="0">
                  <c:v>SAU BIO ha</c:v>
                </c:pt>
              </c:strCache>
            </c:strRef>
          </c:tx>
          <c:spPr>
            <a:ln w="25400">
              <a:solidFill>
                <a:srgbClr val="2CA44B"/>
              </a:solidFill>
            </a:ln>
          </c:spPr>
          <c:marker>
            <c:spPr>
              <a:solidFill>
                <a:srgbClr val="2CA44B"/>
              </a:solidFill>
              <a:ln>
                <a:solidFill>
                  <a:srgbClr val="2CA44B"/>
                </a:solidFill>
              </a:ln>
            </c:spPr>
          </c:marker>
          <c:cat>
            <c:numRef>
              <c:f>'sup ed ope totali'!$C$50:$T$50</c:f>
              <c:numCache>
                <c:formatCode>General</c:formatCode>
                <c:ptCount val="18"/>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formatCode="mmm\-yy">
                  <c:v>42491</c:v>
                </c:pt>
              </c:numCache>
            </c:numRef>
          </c:cat>
          <c:val>
            <c:numRef>
              <c:f>'sup ed ope totali'!$C$53:$T$53</c:f>
              <c:numCache>
                <c:formatCode>#,##0</c:formatCode>
                <c:ptCount val="18"/>
                <c:pt idx="4">
                  <c:v>106539</c:v>
                </c:pt>
                <c:pt idx="5">
                  <c:v>92615</c:v>
                </c:pt>
                <c:pt idx="6">
                  <c:v>87477</c:v>
                </c:pt>
                <c:pt idx="7">
                  <c:v>85749.657455555542</c:v>
                </c:pt>
                <c:pt idx="8">
                  <c:v>84213.873099999997</c:v>
                </c:pt>
                <c:pt idx="9">
                  <c:v>80469.11080000014</c:v>
                </c:pt>
                <c:pt idx="10">
                  <c:v>76082.803540000241</c:v>
                </c:pt>
                <c:pt idx="11">
                  <c:v>76781</c:v>
                </c:pt>
                <c:pt idx="12">
                  <c:v>77579.786800000264</c:v>
                </c:pt>
                <c:pt idx="13">
                  <c:v>81511</c:v>
                </c:pt>
                <c:pt idx="14">
                  <c:v>85583.002600000007</c:v>
                </c:pt>
                <c:pt idx="15">
                  <c:v>85583</c:v>
                </c:pt>
                <c:pt idx="16">
                  <c:v>94905.017999999982</c:v>
                </c:pt>
                <c:pt idx="17">
                  <c:v>114228</c:v>
                </c:pt>
              </c:numCache>
            </c:numRef>
          </c:val>
          <c:smooth val="0"/>
        </c:ser>
        <c:dLbls>
          <c:showLegendKey val="0"/>
          <c:showVal val="0"/>
          <c:showCatName val="0"/>
          <c:showSerName val="0"/>
          <c:showPercent val="0"/>
          <c:showBubbleSize val="0"/>
        </c:dLbls>
        <c:marker val="1"/>
        <c:smooth val="0"/>
        <c:axId val="300251072"/>
        <c:axId val="300248720"/>
      </c:lineChart>
      <c:catAx>
        <c:axId val="300250680"/>
        <c:scaling>
          <c:orientation val="minMax"/>
        </c:scaling>
        <c:delete val="0"/>
        <c:axPos val="b"/>
        <c:numFmt formatCode="General" sourceLinked="1"/>
        <c:majorTickMark val="out"/>
        <c:minorTickMark val="none"/>
        <c:tickLblPos val="nextTo"/>
        <c:spPr>
          <a:ln w="3175">
            <a:solidFill>
              <a:srgbClr val="B3B3B3"/>
            </a:solidFill>
            <a:prstDash val="solid"/>
          </a:ln>
        </c:spPr>
        <c:txPr>
          <a:bodyPr rot="0" vert="horz"/>
          <a:lstStyle/>
          <a:p>
            <a:pPr>
              <a:defRPr sz="1000" b="1" i="0" u="none" strike="noStrike" baseline="0">
                <a:solidFill>
                  <a:srgbClr val="000000"/>
                </a:solidFill>
                <a:latin typeface="Arial"/>
                <a:ea typeface="Arial"/>
                <a:cs typeface="Arial"/>
              </a:defRPr>
            </a:pPr>
            <a:endParaRPr lang="it-IT"/>
          </a:p>
        </c:txPr>
        <c:crossAx val="300249896"/>
        <c:crossesAt val="0"/>
        <c:auto val="1"/>
        <c:lblAlgn val="ctr"/>
        <c:lblOffset val="100"/>
        <c:tickLblSkip val="1"/>
        <c:tickMarkSkip val="1"/>
        <c:noMultiLvlLbl val="0"/>
      </c:catAx>
      <c:valAx>
        <c:axId val="300249896"/>
        <c:scaling>
          <c:orientation val="minMax"/>
          <c:max val="5200"/>
        </c:scaling>
        <c:delete val="0"/>
        <c:axPos val="l"/>
        <c:majorGridlines>
          <c:spPr>
            <a:ln w="3175">
              <a:solidFill>
                <a:srgbClr val="B3B3B3"/>
              </a:solidFill>
              <a:prstDash val="solid"/>
            </a:ln>
          </c:spPr>
        </c:majorGridlines>
        <c:title>
          <c:tx>
            <c:rich>
              <a:bodyPr/>
              <a:lstStyle/>
              <a:p>
                <a:pPr>
                  <a:defRPr sz="900" b="0" i="0" u="none" strike="noStrike" baseline="0">
                    <a:solidFill>
                      <a:srgbClr val="000000"/>
                    </a:solidFill>
                    <a:latin typeface="Arial"/>
                    <a:ea typeface="Arial"/>
                    <a:cs typeface="Arial"/>
                  </a:defRPr>
                </a:pPr>
                <a:r>
                  <a:rPr lang="it-IT" sz="1600" baseline="0" dirty="0"/>
                  <a:t>n. </a:t>
                </a:r>
                <a:r>
                  <a:rPr lang="it-IT" sz="1400" baseline="0" dirty="0" err="1" smtClean="0"/>
                  <a:t>Organics</a:t>
                </a:r>
                <a:r>
                  <a:rPr lang="it-IT" baseline="0" dirty="0" smtClean="0"/>
                  <a:t> </a:t>
                </a:r>
                <a:r>
                  <a:rPr lang="it-IT" sz="1600" baseline="0" dirty="0" err="1" smtClean="0"/>
                  <a:t>farms</a:t>
                </a:r>
                <a:r>
                  <a:rPr lang="it-IT" baseline="0" dirty="0" smtClean="0"/>
                  <a:t> </a:t>
                </a:r>
                <a:endParaRPr lang="it-IT" dirty="0"/>
              </a:p>
            </c:rich>
          </c:tx>
          <c:layout>
            <c:manualLayout>
              <c:xMode val="edge"/>
              <c:yMode val="edge"/>
              <c:x val="2.3013187506347857E-2"/>
              <c:y val="0.39596877604122377"/>
            </c:manualLayout>
          </c:layout>
          <c:overlay val="0"/>
          <c:spPr>
            <a:noFill/>
            <a:ln w="25400">
              <a:noFill/>
            </a:ln>
          </c:spPr>
        </c:title>
        <c:numFmt formatCode="#,##0" sourceLinked="0"/>
        <c:majorTickMark val="out"/>
        <c:minorTickMark val="none"/>
        <c:tickLblPos val="nextTo"/>
        <c:spPr>
          <a:ln w="3175">
            <a:solidFill>
              <a:srgbClr val="B3B3B3"/>
            </a:solidFill>
            <a:prstDash val="solid"/>
          </a:ln>
        </c:spPr>
        <c:txPr>
          <a:bodyPr rot="0" vert="horz"/>
          <a:lstStyle/>
          <a:p>
            <a:pPr>
              <a:defRPr sz="1000" b="0" i="0" u="none" strike="noStrike" baseline="0">
                <a:solidFill>
                  <a:srgbClr val="000000"/>
                </a:solidFill>
                <a:latin typeface="Arial"/>
                <a:ea typeface="Arial"/>
                <a:cs typeface="Arial"/>
              </a:defRPr>
            </a:pPr>
            <a:endParaRPr lang="it-IT"/>
          </a:p>
        </c:txPr>
        <c:crossAx val="300250680"/>
        <c:crossesAt val="1"/>
        <c:crossBetween val="between"/>
        <c:majorUnit val="400"/>
      </c:valAx>
      <c:catAx>
        <c:axId val="300251072"/>
        <c:scaling>
          <c:orientation val="minMax"/>
        </c:scaling>
        <c:delete val="0"/>
        <c:axPos val="b"/>
        <c:numFmt formatCode="General" sourceLinked="1"/>
        <c:majorTickMark val="none"/>
        <c:minorTickMark val="none"/>
        <c:tickLblPos val="none"/>
        <c:spPr>
          <a:ln w="3175">
            <a:solidFill>
              <a:srgbClr val="B3B3B3"/>
            </a:solidFill>
            <a:prstDash val="solid"/>
          </a:ln>
        </c:spPr>
        <c:crossAx val="300248720"/>
        <c:crossesAt val="0"/>
        <c:auto val="0"/>
        <c:lblAlgn val="ctr"/>
        <c:lblOffset val="100"/>
        <c:tickMarkSkip val="1"/>
        <c:noMultiLvlLbl val="0"/>
      </c:catAx>
      <c:valAx>
        <c:axId val="300248720"/>
        <c:scaling>
          <c:orientation val="minMax"/>
          <c:max val="120000"/>
        </c:scaling>
        <c:delete val="0"/>
        <c:axPos val="r"/>
        <c:title>
          <c:tx>
            <c:rich>
              <a:bodyPr/>
              <a:lstStyle/>
              <a:p>
                <a:pPr>
                  <a:defRPr sz="1600" b="0" i="0" u="none" strike="noStrike" baseline="0">
                    <a:solidFill>
                      <a:srgbClr val="000000"/>
                    </a:solidFill>
                    <a:latin typeface="Arial"/>
                    <a:ea typeface="Arial"/>
                    <a:cs typeface="Arial"/>
                  </a:defRPr>
                </a:pPr>
                <a:r>
                  <a:rPr lang="it-IT" sz="1600" baseline="0" dirty="0"/>
                  <a:t>ha </a:t>
                </a:r>
                <a:r>
                  <a:rPr lang="it-IT" sz="1600" baseline="0" dirty="0" smtClean="0"/>
                  <a:t>UAA</a:t>
                </a:r>
                <a:endParaRPr lang="it-IT" sz="1600" baseline="0" dirty="0"/>
              </a:p>
            </c:rich>
          </c:tx>
          <c:layout>
            <c:manualLayout>
              <c:xMode val="edge"/>
              <c:yMode val="edge"/>
              <c:x val="0.93772285883579076"/>
              <c:y val="0.44564479219084591"/>
            </c:manualLayout>
          </c:layout>
          <c:overlay val="0"/>
          <c:spPr>
            <a:noFill/>
            <a:ln w="25400">
              <a:noFill/>
            </a:ln>
          </c:spPr>
        </c:title>
        <c:numFmt formatCode="#,##0" sourceLinked="1"/>
        <c:majorTickMark val="out"/>
        <c:minorTickMark val="none"/>
        <c:tickLblPos val="nextTo"/>
        <c:spPr>
          <a:ln w="3175">
            <a:solidFill>
              <a:srgbClr val="B3B3B3"/>
            </a:solidFill>
            <a:prstDash val="solid"/>
          </a:ln>
        </c:spPr>
        <c:txPr>
          <a:bodyPr rot="0" vert="horz"/>
          <a:lstStyle/>
          <a:p>
            <a:pPr>
              <a:defRPr sz="1000" b="0" i="0" u="none" strike="noStrike" baseline="0">
                <a:solidFill>
                  <a:srgbClr val="000000"/>
                </a:solidFill>
                <a:latin typeface="Arial"/>
                <a:ea typeface="Arial"/>
                <a:cs typeface="Arial"/>
              </a:defRPr>
            </a:pPr>
            <a:endParaRPr lang="it-IT"/>
          </a:p>
        </c:txPr>
        <c:crossAx val="300251072"/>
        <c:crosses val="max"/>
        <c:crossBetween val="between"/>
      </c:valAx>
      <c:spPr>
        <a:noFill/>
        <a:ln w="3175">
          <a:solidFill>
            <a:srgbClr val="B3B3B3"/>
          </a:solidFill>
          <a:prstDash val="solid"/>
        </a:ln>
      </c:spPr>
    </c:plotArea>
    <c:plotVisOnly val="1"/>
    <c:dispBlanksAs val="gap"/>
    <c:showDLblsOverMax val="0"/>
  </c:chart>
  <c:spPr>
    <a:solidFill>
      <a:srgbClr val="FFFFFF"/>
    </a:solidFill>
    <a:ln w="6350">
      <a:noFill/>
    </a:ln>
  </c:spPr>
  <c:txPr>
    <a:bodyPr/>
    <a:lstStyle/>
    <a:p>
      <a:pPr>
        <a:defRPr sz="1000" b="0" i="0" u="none" strike="noStrike" baseline="0">
          <a:solidFill>
            <a:srgbClr val="000000"/>
          </a:solidFill>
          <a:latin typeface="Arial"/>
          <a:ea typeface="Arial"/>
          <a:cs typeface="Arial"/>
        </a:defRPr>
      </a:pPr>
      <a:endParaRPr lang="it-IT"/>
    </a:p>
  </c:tx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drawing1.xml><?xml version="1.0" encoding="utf-8"?>
<c:userShapes xmlns:c="http://schemas.openxmlformats.org/drawingml/2006/chart">
  <cdr:relSizeAnchor xmlns:cdr="http://schemas.openxmlformats.org/drawingml/2006/chartDrawing">
    <cdr:from>
      <cdr:x>0.1034</cdr:x>
      <cdr:y>0.27055</cdr:y>
    </cdr:from>
    <cdr:to>
      <cdr:x>0.13482</cdr:x>
      <cdr:y>0.30235</cdr:y>
    </cdr:to>
    <cdr:pic>
      <cdr:nvPicPr>
        <cdr:cNvPr id="4097" name="Picture 1"/>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954561" y="1198915"/>
          <a:ext cx="289112" cy="140541"/>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blipFill dpi="0" rotWithShape="0">
                <a:blip xmlns:r="http://schemas.openxmlformats.org/officeDocument/2006/relationships"/>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pic>
  </cdr:relSizeAnchor>
  <cdr:relSizeAnchor xmlns:cdr="http://schemas.openxmlformats.org/drawingml/2006/chartDrawing">
    <cdr:from>
      <cdr:x>0.10241</cdr:x>
      <cdr:y>0.85088</cdr:y>
    </cdr:from>
    <cdr:to>
      <cdr:x>0.10439</cdr:x>
      <cdr:y>0.88638</cdr:y>
    </cdr:to>
    <cdr:sp macro="" textlink="">
      <cdr:nvSpPr>
        <cdr:cNvPr id="4099" name="Text Box 3"/>
        <cdr:cNvSpPr txBox="1">
          <a:spLocks xmlns:a="http://schemas.openxmlformats.org/drawingml/2006/main" noChangeArrowheads="1"/>
        </cdr:cNvSpPr>
      </cdr:nvSpPr>
      <cdr:spPr bwMode="auto">
        <a:xfrm xmlns:a="http://schemas.openxmlformats.org/drawingml/2006/main">
          <a:off x="957892" y="3752464"/>
          <a:ext cx="18531" cy="156518"/>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a:noFill/>
        </a:ln>
        <a:effectLst xmlns:a="http://schemas.openxmlformats.org/drawingml/2006/main"/>
        <a:extLst xmlns:a="http://schemas.openxmlformats.org/drawingml/2006/main">
          <a:ext uri="{91240B29-F687-4F45-9708-019B960494DF}">
            <a14:hiddenLine xmlns:a14="http://schemas.microsoft.com/office/drawing/2010/main" w="1">
              <a:solidFill>
                <a:srgbClr xmlns:mc="http://schemas.openxmlformats.org/markup-compatibility/2006" val="000000" mc:Ignorable="a14" a14:legacySpreadsheetColorIndex="77"/>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it-IT"/>
        </a:p>
      </cdr:txBody>
    </cdr:sp>
  </cdr:relSizeAnchor>
  <cdr:relSizeAnchor xmlns:cdr="http://schemas.openxmlformats.org/drawingml/2006/chartDrawing">
    <cdr:from>
      <cdr:x>0.10241</cdr:x>
      <cdr:y>0.85088</cdr:y>
    </cdr:from>
    <cdr:to>
      <cdr:x>0.10439</cdr:x>
      <cdr:y>0.88638</cdr:y>
    </cdr:to>
    <cdr:sp macro="" textlink="">
      <cdr:nvSpPr>
        <cdr:cNvPr id="4100" name="Text Box 4"/>
        <cdr:cNvSpPr txBox="1">
          <a:spLocks xmlns:a="http://schemas.openxmlformats.org/drawingml/2006/main" noChangeArrowheads="1"/>
        </cdr:cNvSpPr>
      </cdr:nvSpPr>
      <cdr:spPr bwMode="auto">
        <a:xfrm xmlns:a="http://schemas.openxmlformats.org/drawingml/2006/main">
          <a:off x="957892" y="3752464"/>
          <a:ext cx="18531" cy="156518"/>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a:noFill/>
        </a:ln>
        <a:effectLst xmlns:a="http://schemas.openxmlformats.org/drawingml/2006/main"/>
        <a:extLst xmlns:a="http://schemas.openxmlformats.org/drawingml/2006/main">
          <a:ext uri="{91240B29-F687-4F45-9708-019B960494DF}">
            <a14:hiddenLine xmlns:a14="http://schemas.microsoft.com/office/drawing/2010/main" w="1">
              <a:solidFill>
                <a:srgbClr xmlns:mc="http://schemas.openxmlformats.org/markup-compatibility/2006" val="000000" mc:Ignorable="a14" a14:legacySpreadsheetColorIndex="77"/>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it-IT"/>
        </a:p>
      </cdr:txBody>
    </cdr:sp>
  </cdr:relSizeAnchor>
  <cdr:relSizeAnchor xmlns:cdr="http://schemas.openxmlformats.org/drawingml/2006/chartDrawing">
    <cdr:from>
      <cdr:x>0.79339</cdr:x>
      <cdr:y>0.12745</cdr:y>
    </cdr:from>
    <cdr:to>
      <cdr:x>0.85464</cdr:x>
      <cdr:y>0.17647</cdr:y>
    </cdr:to>
    <cdr:sp macro="" textlink="">
      <cdr:nvSpPr>
        <cdr:cNvPr id="2" name="CasellaDiTesto 1"/>
        <cdr:cNvSpPr txBox="1"/>
      </cdr:nvSpPr>
      <cdr:spPr>
        <a:xfrm xmlns:a="http://schemas.openxmlformats.org/drawingml/2006/main">
          <a:off x="9597950" y="936104"/>
          <a:ext cx="740966"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it-IT" sz="1600" dirty="0" smtClean="0">
              <a:solidFill>
                <a:srgbClr val="41631B"/>
              </a:solidFill>
            </a:rPr>
            <a:t>UAA</a:t>
          </a:r>
          <a:endParaRPr lang="it-IT" sz="1600" dirty="0">
            <a:solidFill>
              <a:srgbClr val="41631B"/>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p:cNvSpPr>
          <p:nvPr>
            <p:ph type="sldImg"/>
          </p:nvPr>
        </p:nvSpPr>
        <p:spPr bwMode="auto">
          <a:xfrm>
            <a:off x="0" y="695325"/>
            <a:ext cx="0" cy="0"/>
          </a:xfrm>
          <a:prstGeom prst="rect">
            <a:avLst/>
          </a:prstGeom>
          <a:noFill/>
          <a:ln w="9525" cap="flat">
            <a:noFill/>
            <a:round/>
            <a:headEnd/>
            <a:tailEnd/>
          </a:ln>
          <a:effectLst/>
        </p:spPr>
      </p:sp>
      <p:sp>
        <p:nvSpPr>
          <p:cNvPr id="13314" name="Rectangle 2"/>
          <p:cNvSpPr>
            <a:spLocks noGrp="1" noChangeArrowheads="1"/>
          </p:cNvSpPr>
          <p:nvPr>
            <p:ph type="body"/>
          </p:nvPr>
        </p:nvSpPr>
        <p:spPr bwMode="auto">
          <a:xfrm>
            <a:off x="685800" y="4343400"/>
            <a:ext cx="5484813" cy="411321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en-US" smtClean="0"/>
          </a:p>
        </p:txBody>
      </p:sp>
    </p:spTree>
    <p:extLst>
      <p:ext uri="{BB962C8B-B14F-4D97-AF65-F5344CB8AC3E}">
        <p14:creationId xmlns:p14="http://schemas.microsoft.com/office/powerpoint/2010/main" val="1424642437"/>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1"/>
          <p:cNvSpPr>
            <a:spLocks noGrp="1" noChangeArrowheads="1"/>
          </p:cNvSpPr>
          <p:nvPr>
            <p:ph type="sldNum"/>
          </p:nvPr>
        </p:nvSpPr>
        <p:spPr>
          <a:xfrm>
            <a:off x="3884064" y="8685335"/>
            <a:ext cx="2972335" cy="457200"/>
          </a:xfrm>
          <a:prstGeom prst="rect">
            <a:avLst/>
          </a:prstGeom>
          <a:ln/>
        </p:spPr>
        <p:txBody>
          <a:bodyPr/>
          <a:lstStyle/>
          <a:p>
            <a:fld id="{2C5C8FD6-1949-4DA5-9ED3-768B0A260940}" type="slidenum">
              <a:rPr lang="it-IT" altLang="en-US"/>
              <a:pPr/>
              <a:t>1</a:t>
            </a:fld>
            <a:endParaRPr lang="it-IT" altLang="en-US"/>
          </a:p>
        </p:txBody>
      </p:sp>
      <p:sp>
        <p:nvSpPr>
          <p:cNvPr id="5121" name="Rectangle 1"/>
          <p:cNvSpPr txBox="1">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2" name="Rectangle 2"/>
          <p:cNvSpPr txBox="1">
            <a:spLocks noGrp="1" noChangeArrowheads="1"/>
          </p:cNvSpPr>
          <p:nvPr>
            <p:ph type="body" idx="1"/>
          </p:nvPr>
        </p:nvSpPr>
        <p:spPr bwMode="auto">
          <a:xfrm>
            <a:off x="915149" y="4342704"/>
            <a:ext cx="5029307" cy="411414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318302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CA"/>
          </a:p>
        </p:txBody>
      </p:sp>
      <p:sp>
        <p:nvSpPr>
          <p:cNvPr id="4" name="Segnaposto numero diapositiva 3"/>
          <p:cNvSpPr>
            <a:spLocks noGrp="1"/>
          </p:cNvSpPr>
          <p:nvPr>
            <p:ph type="sldNum" sz="quarter" idx="10"/>
          </p:nvPr>
        </p:nvSpPr>
        <p:spPr>
          <a:xfrm>
            <a:off x="3884064" y="8685335"/>
            <a:ext cx="2972335" cy="457200"/>
          </a:xfrm>
          <a:prstGeom prst="rect">
            <a:avLst/>
          </a:prstGeom>
        </p:spPr>
        <p:txBody>
          <a:bodyPr/>
          <a:lstStyle/>
          <a:p>
            <a:fld id="{2339693F-BEE5-4C03-899B-82342607D81C}" type="slidenum">
              <a:rPr lang="it-IT" smtClean="0"/>
              <a:pPr/>
              <a:t>19</a:t>
            </a:fld>
            <a:endParaRPr lang="it-IT"/>
          </a:p>
        </p:txBody>
      </p:sp>
    </p:spTree>
    <p:extLst>
      <p:ext uri="{BB962C8B-B14F-4D97-AF65-F5344CB8AC3E}">
        <p14:creationId xmlns:p14="http://schemas.microsoft.com/office/powerpoint/2010/main" val="2233714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3072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n-US"/>
          </a:p>
        </p:txBody>
      </p:sp>
    </p:spTree>
    <p:extLst>
      <p:ext uri="{BB962C8B-B14F-4D97-AF65-F5344CB8AC3E}">
        <p14:creationId xmlns:p14="http://schemas.microsoft.com/office/powerpoint/2010/main" val="1853594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a:spLocks noChangeArrowheads="1" noTextEdit="1"/>
          </p:cNvSpPr>
          <p:nvPr>
            <p:ph type="sldImg"/>
          </p:nvPr>
        </p:nvSpPr>
        <p:spPr>
          <a:xfrm>
            <a:off x="917575"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9" name="Rectangle 2"/>
          <p:cNvSpPr>
            <a:spLocks noChangeArrowheads="1"/>
          </p:cNvSpPr>
          <p:nvPr>
            <p:ph type="body" idx="1"/>
          </p:nvPr>
        </p:nvSpPr>
        <p:spPr>
          <a:xfrm>
            <a:off x="679450" y="4714875"/>
            <a:ext cx="5438775"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p>
        </p:txBody>
      </p:sp>
    </p:spTree>
    <p:extLst>
      <p:ext uri="{BB962C8B-B14F-4D97-AF65-F5344CB8AC3E}">
        <p14:creationId xmlns:p14="http://schemas.microsoft.com/office/powerpoint/2010/main" val="2736432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18"/>
          <p:cNvSpPr>
            <a:spLocks noGrp="1" noChangeArrowheads="1"/>
          </p:cNvSpPr>
          <p:nvPr>
            <p:ph type="sldNum" sz="quarter"/>
          </p:nvPr>
        </p:nvSpPr>
        <p:spPr>
          <a:xfrm>
            <a:off x="3849688" y="9428163"/>
            <a:ext cx="2909887" cy="457200"/>
          </a:xfrm>
          <a:prstGeom prst="rect">
            <a:avLst/>
          </a:prstGeom>
        </p:spPr>
        <p:txBody>
          <a:bodyPr/>
          <a:lstStyle/>
          <a:p>
            <a:pPr>
              <a:defRPr/>
            </a:pPr>
            <a:fld id="{E7C4FCE9-B819-4059-A776-95D4EA0787F8}" type="slidenum">
              <a:rPr lang="it-IT" altLang="it-IT"/>
              <a:pPr>
                <a:defRPr/>
              </a:pPr>
              <a:t>10</a:t>
            </a:fld>
            <a:endParaRPr lang="it-IT" altLang="it-IT"/>
          </a:p>
        </p:txBody>
      </p:sp>
      <p:sp>
        <p:nvSpPr>
          <p:cNvPr id="52227" name="Text Box 1"/>
          <p:cNvSpPr txBox="1">
            <a:spLocks noChangeArrowheads="1"/>
          </p:cNvSpPr>
          <p:nvPr/>
        </p:nvSpPr>
        <p:spPr bwMode="auto">
          <a:xfrm>
            <a:off x="4240213" y="11026775"/>
            <a:ext cx="3233737"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9pPr>
          </a:lstStyle>
          <a:p>
            <a:pPr algn="r" eaLnBrk="1">
              <a:lnSpc>
                <a:spcPct val="95000"/>
              </a:lnSpc>
            </a:pPr>
            <a:fld id="{26457BC5-E200-4876-810E-A4E35B1797F5}" type="slidenum">
              <a:rPr lang="it-IT" altLang="it-IT" sz="1400">
                <a:solidFill>
                  <a:srgbClr val="000000"/>
                </a:solidFill>
                <a:latin typeface="Times New Roman" panose="02020603050405020304" pitchFamily="18" charset="0"/>
              </a:rPr>
              <a:pPr algn="r" eaLnBrk="1">
                <a:lnSpc>
                  <a:spcPct val="95000"/>
                </a:lnSpc>
              </a:pPr>
              <a:t>10</a:t>
            </a:fld>
            <a:endParaRPr lang="it-IT" altLang="it-IT" sz="1400">
              <a:solidFill>
                <a:srgbClr val="000000"/>
              </a:solidFill>
              <a:latin typeface="Times New Roman" panose="02020603050405020304" pitchFamily="18" charset="0"/>
            </a:endParaRPr>
          </a:p>
        </p:txBody>
      </p:sp>
      <p:sp>
        <p:nvSpPr>
          <p:cNvPr id="52228" name="Text Box 2"/>
          <p:cNvSpPr txBox="1">
            <a:spLocks noChangeArrowheads="1"/>
          </p:cNvSpPr>
          <p:nvPr/>
        </p:nvSpPr>
        <p:spPr bwMode="auto">
          <a:xfrm>
            <a:off x="4240213" y="11026775"/>
            <a:ext cx="3240087" cy="566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9pPr>
          </a:lstStyle>
          <a:p>
            <a:pPr algn="r" eaLnBrk="1">
              <a:lnSpc>
                <a:spcPct val="95000"/>
              </a:lnSpc>
            </a:pPr>
            <a:fld id="{1E0E16CF-C553-4706-B6CB-16C6DCB5F712}" type="slidenum">
              <a:rPr lang="it-IT" altLang="it-IT" sz="1400">
                <a:solidFill>
                  <a:srgbClr val="000000"/>
                </a:solidFill>
                <a:latin typeface="Times New Roman" panose="02020603050405020304" pitchFamily="18" charset="0"/>
              </a:rPr>
              <a:pPr algn="r" eaLnBrk="1">
                <a:lnSpc>
                  <a:spcPct val="95000"/>
                </a:lnSpc>
              </a:pPr>
              <a:t>10</a:t>
            </a:fld>
            <a:endParaRPr lang="it-IT" altLang="it-IT" sz="1400">
              <a:solidFill>
                <a:srgbClr val="000000"/>
              </a:solidFill>
              <a:latin typeface="Times New Roman" panose="02020603050405020304" pitchFamily="18" charset="0"/>
            </a:endParaRPr>
          </a:p>
        </p:txBody>
      </p:sp>
      <p:sp>
        <p:nvSpPr>
          <p:cNvPr id="52229" name="Text Box 3"/>
          <p:cNvSpPr txBox="1">
            <a:spLocks noChangeArrowheads="1"/>
          </p:cNvSpPr>
          <p:nvPr/>
        </p:nvSpPr>
        <p:spPr bwMode="auto">
          <a:xfrm>
            <a:off x="4240213" y="11026775"/>
            <a:ext cx="3241675" cy="568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9pPr>
          </a:lstStyle>
          <a:p>
            <a:pPr algn="r" eaLnBrk="1">
              <a:lnSpc>
                <a:spcPct val="95000"/>
              </a:lnSpc>
            </a:pPr>
            <a:fld id="{57C9BB05-17F3-4BCD-808E-FD7A8F91496E}" type="slidenum">
              <a:rPr lang="it-IT" altLang="it-IT" sz="1400">
                <a:solidFill>
                  <a:srgbClr val="000000"/>
                </a:solidFill>
                <a:latin typeface="Times New Roman" panose="02020603050405020304" pitchFamily="18" charset="0"/>
              </a:rPr>
              <a:pPr algn="r" eaLnBrk="1">
                <a:lnSpc>
                  <a:spcPct val="95000"/>
                </a:lnSpc>
              </a:pPr>
              <a:t>10</a:t>
            </a:fld>
            <a:endParaRPr lang="it-IT" altLang="it-IT" sz="1400">
              <a:solidFill>
                <a:srgbClr val="000000"/>
              </a:solidFill>
              <a:latin typeface="Times New Roman" panose="02020603050405020304" pitchFamily="18" charset="0"/>
            </a:endParaRPr>
          </a:p>
        </p:txBody>
      </p:sp>
      <p:sp>
        <p:nvSpPr>
          <p:cNvPr id="52230" name="Text Box 4"/>
          <p:cNvSpPr txBox="1">
            <a:spLocks noChangeArrowheads="1"/>
          </p:cNvSpPr>
          <p:nvPr/>
        </p:nvSpPr>
        <p:spPr bwMode="auto">
          <a:xfrm>
            <a:off x="4240213" y="11026775"/>
            <a:ext cx="3251200"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9pPr>
          </a:lstStyle>
          <a:p>
            <a:pPr algn="r" eaLnBrk="1">
              <a:lnSpc>
                <a:spcPct val="95000"/>
              </a:lnSpc>
            </a:pPr>
            <a:fld id="{F22072CB-E52F-4A47-B88B-A0087341E3CC}" type="slidenum">
              <a:rPr lang="it-IT" altLang="it-IT" sz="1400">
                <a:solidFill>
                  <a:srgbClr val="000000"/>
                </a:solidFill>
                <a:latin typeface="Times New Roman" panose="02020603050405020304" pitchFamily="18" charset="0"/>
              </a:rPr>
              <a:pPr algn="r" eaLnBrk="1">
                <a:lnSpc>
                  <a:spcPct val="95000"/>
                </a:lnSpc>
              </a:pPr>
              <a:t>10</a:t>
            </a:fld>
            <a:endParaRPr lang="it-IT" altLang="it-IT" sz="1400">
              <a:solidFill>
                <a:srgbClr val="000000"/>
              </a:solidFill>
              <a:latin typeface="Times New Roman" panose="02020603050405020304" pitchFamily="18" charset="0"/>
            </a:endParaRPr>
          </a:p>
        </p:txBody>
      </p:sp>
      <p:sp>
        <p:nvSpPr>
          <p:cNvPr id="52231" name="Rectangle 5"/>
          <p:cNvSpPr>
            <a:spLocks noChangeArrowheads="1" noTextEdit="1"/>
          </p:cNvSpPr>
          <p:nvPr>
            <p:ph type="sldImg"/>
          </p:nvPr>
        </p:nvSpPr>
        <p:spPr>
          <a:xfrm>
            <a:off x="846138" y="882650"/>
            <a:ext cx="5799137" cy="435133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32" name="Rectangle 6"/>
          <p:cNvSpPr>
            <a:spLocks noChangeArrowheads="1"/>
          </p:cNvSpPr>
          <p:nvPr>
            <p:ph type="body" idx="1"/>
          </p:nvPr>
        </p:nvSpPr>
        <p:spPr>
          <a:xfrm>
            <a:off x="749300" y="5513388"/>
            <a:ext cx="5994400" cy="522287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p>
        </p:txBody>
      </p:sp>
    </p:spTree>
    <p:extLst>
      <p:ext uri="{BB962C8B-B14F-4D97-AF65-F5344CB8AC3E}">
        <p14:creationId xmlns:p14="http://schemas.microsoft.com/office/powerpoint/2010/main" val="1817753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dt"/>
          </p:nvPr>
        </p:nvSpPr>
        <p:spPr>
          <a:xfrm>
            <a:off x="3848100" y="0"/>
            <a:ext cx="2935288" cy="487363"/>
          </a:xfrm>
          <a:prstGeom prst="rect">
            <a:avLst/>
          </a:prstGeom>
          <a:ln/>
        </p:spPr>
        <p:txBody>
          <a:bodyPr/>
          <a:lstStyle/>
          <a:p>
            <a:r>
              <a:rPr lang="it-IT" altLang="it-IT"/>
              <a:t>13/05/14</a:t>
            </a:r>
          </a:p>
        </p:txBody>
      </p:sp>
      <p:sp>
        <p:nvSpPr>
          <p:cNvPr id="7" name="Rectangle 12"/>
          <p:cNvSpPr>
            <a:spLocks noGrp="1" noChangeArrowheads="1"/>
          </p:cNvSpPr>
          <p:nvPr>
            <p:ph type="sldNum"/>
          </p:nvPr>
        </p:nvSpPr>
        <p:spPr>
          <a:xfrm>
            <a:off x="3848100" y="9432925"/>
            <a:ext cx="2935288" cy="487363"/>
          </a:xfrm>
          <a:prstGeom prst="rect">
            <a:avLst/>
          </a:prstGeom>
          <a:ln/>
        </p:spPr>
        <p:txBody>
          <a:bodyPr/>
          <a:lstStyle/>
          <a:p>
            <a:fld id="{569B8697-F947-40A8-8D7C-ECC5B45F4C4C}" type="slidenum">
              <a:rPr lang="it-IT" altLang="it-IT"/>
              <a:pPr/>
              <a:t>11</a:t>
            </a:fld>
            <a:endParaRPr lang="it-IT" altLang="it-IT"/>
          </a:p>
        </p:txBody>
      </p:sp>
      <p:sp>
        <p:nvSpPr>
          <p:cNvPr id="52225" name="Rectangle 1"/>
          <p:cNvSpPr txBox="1">
            <a:spLocks noChangeArrowheads="1"/>
          </p:cNvSpPr>
          <p:nvPr>
            <p:ph type="sldImg"/>
          </p:nvPr>
        </p:nvSpPr>
        <p:spPr bwMode="auto">
          <a:xfrm>
            <a:off x="914400" y="744538"/>
            <a:ext cx="4965700"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Rectangle 2"/>
          <p:cNvSpPr txBox="1">
            <a:spLocks noChangeArrowheads="1"/>
          </p:cNvSpPr>
          <p:nvPr>
            <p:ph type="body" idx="1"/>
          </p:nvPr>
        </p:nvSpPr>
        <p:spPr bwMode="auto">
          <a:xfrm>
            <a:off x="679450" y="4718050"/>
            <a:ext cx="5430838" cy="4464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819325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dt"/>
          </p:nvPr>
        </p:nvSpPr>
        <p:spPr>
          <a:xfrm>
            <a:off x="3848100" y="0"/>
            <a:ext cx="2935288" cy="487363"/>
          </a:xfrm>
          <a:prstGeom prst="rect">
            <a:avLst/>
          </a:prstGeom>
          <a:ln/>
        </p:spPr>
        <p:txBody>
          <a:bodyPr/>
          <a:lstStyle/>
          <a:p>
            <a:r>
              <a:rPr lang="it-IT" altLang="it-IT"/>
              <a:t>13/05/14</a:t>
            </a:r>
          </a:p>
        </p:txBody>
      </p:sp>
      <p:sp>
        <p:nvSpPr>
          <p:cNvPr id="7" name="Rectangle 12"/>
          <p:cNvSpPr>
            <a:spLocks noGrp="1" noChangeArrowheads="1"/>
          </p:cNvSpPr>
          <p:nvPr>
            <p:ph type="sldNum"/>
          </p:nvPr>
        </p:nvSpPr>
        <p:spPr>
          <a:xfrm>
            <a:off x="3848100" y="9432925"/>
            <a:ext cx="2935288" cy="487363"/>
          </a:xfrm>
          <a:prstGeom prst="rect">
            <a:avLst/>
          </a:prstGeom>
          <a:ln/>
        </p:spPr>
        <p:txBody>
          <a:bodyPr/>
          <a:lstStyle/>
          <a:p>
            <a:fld id="{57724C19-345D-48A5-A2DF-18991112CAB7}" type="slidenum">
              <a:rPr lang="it-IT" altLang="it-IT"/>
              <a:pPr/>
              <a:t>12</a:t>
            </a:fld>
            <a:endParaRPr lang="it-IT" altLang="it-IT"/>
          </a:p>
        </p:txBody>
      </p:sp>
      <p:sp>
        <p:nvSpPr>
          <p:cNvPr id="44033" name="Rectangle 1"/>
          <p:cNvSpPr txBox="1">
            <a:spLocks noChangeArrowheads="1"/>
          </p:cNvSpPr>
          <p:nvPr>
            <p:ph type="sldImg"/>
          </p:nvPr>
        </p:nvSpPr>
        <p:spPr bwMode="auto">
          <a:xfrm>
            <a:off x="914400" y="744538"/>
            <a:ext cx="4965700"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p:cNvSpPr txBox="1">
            <a:spLocks noChangeArrowheads="1"/>
          </p:cNvSpPr>
          <p:nvPr>
            <p:ph type="body" idx="1"/>
          </p:nvPr>
        </p:nvSpPr>
        <p:spPr bwMode="auto">
          <a:xfrm>
            <a:off x="679450" y="4718050"/>
            <a:ext cx="5430838" cy="4464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514844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dt"/>
          </p:nvPr>
        </p:nvSpPr>
        <p:spPr>
          <a:xfrm>
            <a:off x="3848100" y="0"/>
            <a:ext cx="2935288" cy="487363"/>
          </a:xfrm>
          <a:prstGeom prst="rect">
            <a:avLst/>
          </a:prstGeom>
          <a:ln/>
        </p:spPr>
        <p:txBody>
          <a:bodyPr/>
          <a:lstStyle/>
          <a:p>
            <a:r>
              <a:rPr lang="it-IT" altLang="it-IT"/>
              <a:t>13/05/14</a:t>
            </a:r>
          </a:p>
        </p:txBody>
      </p:sp>
      <p:sp>
        <p:nvSpPr>
          <p:cNvPr id="7" name="Rectangle 12"/>
          <p:cNvSpPr>
            <a:spLocks noGrp="1" noChangeArrowheads="1"/>
          </p:cNvSpPr>
          <p:nvPr>
            <p:ph type="sldNum"/>
          </p:nvPr>
        </p:nvSpPr>
        <p:spPr>
          <a:xfrm>
            <a:off x="3848100" y="9432925"/>
            <a:ext cx="2935288" cy="487363"/>
          </a:xfrm>
          <a:prstGeom prst="rect">
            <a:avLst/>
          </a:prstGeom>
          <a:ln/>
        </p:spPr>
        <p:txBody>
          <a:bodyPr/>
          <a:lstStyle/>
          <a:p>
            <a:fld id="{22899D39-BEE6-4D78-8810-D28F7EEDE3CC}" type="slidenum">
              <a:rPr lang="it-IT" altLang="it-IT"/>
              <a:pPr/>
              <a:t>13</a:t>
            </a:fld>
            <a:endParaRPr lang="it-IT" altLang="it-IT"/>
          </a:p>
        </p:txBody>
      </p:sp>
      <p:sp>
        <p:nvSpPr>
          <p:cNvPr id="53249" name="Rectangle 1"/>
          <p:cNvSpPr txBox="1">
            <a:spLocks noChangeArrowheads="1"/>
          </p:cNvSpPr>
          <p:nvPr>
            <p:ph type="sldImg"/>
          </p:nvPr>
        </p:nvSpPr>
        <p:spPr bwMode="auto">
          <a:xfrm>
            <a:off x="914400" y="744538"/>
            <a:ext cx="4965700"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p:cNvSpPr txBox="1">
            <a:spLocks noChangeArrowheads="1"/>
          </p:cNvSpPr>
          <p:nvPr>
            <p:ph type="body" idx="1"/>
          </p:nvPr>
        </p:nvSpPr>
        <p:spPr bwMode="auto">
          <a:xfrm>
            <a:off x="679450" y="4718050"/>
            <a:ext cx="5430838" cy="4464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479195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8"/>
          <p:cNvSpPr>
            <a:spLocks noGrp="1" noChangeArrowheads="1"/>
          </p:cNvSpPr>
          <p:nvPr>
            <p:ph type="sldNum" sz="quarter"/>
          </p:nvPr>
        </p:nvSpPr>
        <p:spPr>
          <a:xfrm>
            <a:off x="3884064" y="8685335"/>
            <a:ext cx="2972335" cy="457200"/>
          </a:xfrm>
          <a:prstGeom prst="rect">
            <a:avLst/>
          </a:prstGeom>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chemeClr val="bg1"/>
                </a:solidFill>
                <a:latin typeface="Georgia" pitchFamily="18" charset="0"/>
                <a:ea typeface="Arial Unicode MS" pitchFamily="34" charset="-128"/>
                <a:cs typeface="Arial Unicode MS"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chemeClr val="bg1"/>
                </a:solidFill>
                <a:latin typeface="Georgia" pitchFamily="18" charset="0"/>
                <a:ea typeface="Arial Unicode MS" pitchFamily="34" charset="-128"/>
                <a:cs typeface="Arial Unicode MS"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chemeClr val="bg1"/>
                </a:solidFill>
                <a:latin typeface="Georgia" pitchFamily="18" charset="0"/>
                <a:ea typeface="Arial Unicode MS" pitchFamily="34" charset="-128"/>
                <a:cs typeface="Arial Unicode MS"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chemeClr val="bg1"/>
                </a:solidFill>
                <a:latin typeface="Georgia" pitchFamily="18" charset="0"/>
                <a:ea typeface="Arial Unicode MS" pitchFamily="34" charset="-128"/>
                <a:cs typeface="Arial Unicode MS"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chemeClr val="bg1"/>
                </a:solidFill>
                <a:latin typeface="Georgia" pitchFamily="18" charset="0"/>
                <a:ea typeface="Arial Unicode MS" pitchFamily="34" charset="-128"/>
                <a:cs typeface="Arial Unicode MS" pitchFamily="34" charset="-128"/>
              </a:defRPr>
            </a:lvl5pPr>
            <a:lvl6pPr marL="2514600" indent="-228600" defTabSz="449263" eaLnBrk="0" fontAlgn="base" hangingPunct="0">
              <a:lnSpc>
                <a:spcPct val="80000"/>
              </a:lnSpc>
              <a:spcBef>
                <a:spcPts val="7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chemeClr val="bg1"/>
                </a:solidFill>
                <a:latin typeface="Georgia" pitchFamily="18" charset="0"/>
                <a:ea typeface="Arial Unicode MS" pitchFamily="34" charset="-128"/>
                <a:cs typeface="Arial Unicode MS" pitchFamily="34" charset="-128"/>
              </a:defRPr>
            </a:lvl6pPr>
            <a:lvl7pPr marL="2971800" indent="-228600" defTabSz="449263" eaLnBrk="0" fontAlgn="base" hangingPunct="0">
              <a:lnSpc>
                <a:spcPct val="80000"/>
              </a:lnSpc>
              <a:spcBef>
                <a:spcPts val="7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chemeClr val="bg1"/>
                </a:solidFill>
                <a:latin typeface="Georgia" pitchFamily="18" charset="0"/>
                <a:ea typeface="Arial Unicode MS" pitchFamily="34" charset="-128"/>
                <a:cs typeface="Arial Unicode MS" pitchFamily="34" charset="-128"/>
              </a:defRPr>
            </a:lvl7pPr>
            <a:lvl8pPr marL="3429000" indent="-228600" defTabSz="449263" eaLnBrk="0" fontAlgn="base" hangingPunct="0">
              <a:lnSpc>
                <a:spcPct val="80000"/>
              </a:lnSpc>
              <a:spcBef>
                <a:spcPts val="7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chemeClr val="bg1"/>
                </a:solidFill>
                <a:latin typeface="Georgia" pitchFamily="18" charset="0"/>
                <a:ea typeface="Arial Unicode MS" pitchFamily="34" charset="-128"/>
                <a:cs typeface="Arial Unicode MS" pitchFamily="34" charset="-128"/>
              </a:defRPr>
            </a:lvl8pPr>
            <a:lvl9pPr marL="3886200" indent="-228600" defTabSz="449263" eaLnBrk="0" fontAlgn="base" hangingPunct="0">
              <a:lnSpc>
                <a:spcPct val="80000"/>
              </a:lnSpc>
              <a:spcBef>
                <a:spcPts val="7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chemeClr val="bg1"/>
                </a:solidFill>
                <a:latin typeface="Georgia" pitchFamily="18" charset="0"/>
                <a:ea typeface="Arial Unicode MS" pitchFamily="34" charset="-128"/>
                <a:cs typeface="Arial Unicode MS" pitchFamily="34" charset="-128"/>
              </a:defRPr>
            </a:lvl9pPr>
          </a:lstStyle>
          <a:p>
            <a:pPr eaLnBrk="1" hangingPunct="1"/>
            <a:fld id="{4C174F0D-0AE4-45FB-9220-A4D08CD09AAF}" type="slidenum">
              <a:rPr lang="it-IT" altLang="it-IT" b="0">
                <a:solidFill>
                  <a:srgbClr val="000000"/>
                </a:solidFill>
                <a:latin typeface="Times New Roman" pitchFamily="18" charset="0"/>
              </a:rPr>
              <a:pPr eaLnBrk="1" hangingPunct="1"/>
              <a:t>14</a:t>
            </a:fld>
            <a:endParaRPr lang="it-IT" altLang="it-IT" b="0">
              <a:solidFill>
                <a:srgbClr val="000000"/>
              </a:solidFill>
              <a:latin typeface="Times New Roman" pitchFamily="18" charset="0"/>
            </a:endParaRPr>
          </a:p>
        </p:txBody>
      </p:sp>
      <p:sp>
        <p:nvSpPr>
          <p:cNvPr id="4099" name="Rectangle 1"/>
          <p:cNvSpPr txBox="1">
            <a:spLocks noGrp="1" noRot="1" noChangeAspect="1" noChangeArrowheads="1" noTextEdit="1"/>
          </p:cNvSpPr>
          <p:nvPr>
            <p:ph type="sldImg"/>
          </p:nvPr>
        </p:nvSpPr>
        <p:spPr>
          <a:xfrm>
            <a:off x="1143000" y="685800"/>
            <a:ext cx="4573588"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Rectangle 2"/>
          <p:cNvSpPr txBox="1">
            <a:spLocks noGrp="1" noChangeArrowheads="1"/>
          </p:cNvSpPr>
          <p:nvPr>
            <p:ph type="body" idx="1"/>
          </p:nvPr>
        </p:nvSpPr>
        <p:spPr>
          <a:xfrm>
            <a:off x="915149" y="4342704"/>
            <a:ext cx="5029307" cy="411414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latin typeface="Times New Roman" pitchFamily="18" charset="0"/>
            </a:endParaRPr>
          </a:p>
        </p:txBody>
      </p:sp>
    </p:spTree>
    <p:extLst>
      <p:ext uri="{BB962C8B-B14F-4D97-AF65-F5344CB8AC3E}">
        <p14:creationId xmlns:p14="http://schemas.microsoft.com/office/powerpoint/2010/main" val="344294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8"/>
          <p:cNvSpPr>
            <a:spLocks noGrp="1" noChangeArrowheads="1"/>
          </p:cNvSpPr>
          <p:nvPr>
            <p:ph type="sldNum" sz="quarter"/>
          </p:nvPr>
        </p:nvSpPr>
        <p:spPr>
          <a:xfrm>
            <a:off x="3884064" y="8685335"/>
            <a:ext cx="2972335" cy="457200"/>
          </a:xfrm>
          <a:prstGeom prst="rect">
            <a:avLst/>
          </a:prstGeom>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chemeClr val="bg1"/>
                </a:solidFill>
                <a:latin typeface="Georgia" pitchFamily="18" charset="0"/>
                <a:ea typeface="Arial Unicode MS" pitchFamily="34" charset="-128"/>
                <a:cs typeface="Arial Unicode MS"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chemeClr val="bg1"/>
                </a:solidFill>
                <a:latin typeface="Georgia" pitchFamily="18" charset="0"/>
                <a:ea typeface="Arial Unicode MS" pitchFamily="34" charset="-128"/>
                <a:cs typeface="Arial Unicode MS"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chemeClr val="bg1"/>
                </a:solidFill>
                <a:latin typeface="Georgia" pitchFamily="18" charset="0"/>
                <a:ea typeface="Arial Unicode MS" pitchFamily="34" charset="-128"/>
                <a:cs typeface="Arial Unicode MS"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chemeClr val="bg1"/>
                </a:solidFill>
                <a:latin typeface="Georgia" pitchFamily="18" charset="0"/>
                <a:ea typeface="Arial Unicode MS" pitchFamily="34" charset="-128"/>
                <a:cs typeface="Arial Unicode MS"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chemeClr val="bg1"/>
                </a:solidFill>
                <a:latin typeface="Georgia" pitchFamily="18" charset="0"/>
                <a:ea typeface="Arial Unicode MS" pitchFamily="34" charset="-128"/>
                <a:cs typeface="Arial Unicode MS" pitchFamily="34" charset="-128"/>
              </a:defRPr>
            </a:lvl5pPr>
            <a:lvl6pPr marL="2514600" indent="-228600" defTabSz="449263" eaLnBrk="0" fontAlgn="base" hangingPunct="0">
              <a:lnSpc>
                <a:spcPct val="80000"/>
              </a:lnSpc>
              <a:spcBef>
                <a:spcPts val="7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chemeClr val="bg1"/>
                </a:solidFill>
                <a:latin typeface="Georgia" pitchFamily="18" charset="0"/>
                <a:ea typeface="Arial Unicode MS" pitchFamily="34" charset="-128"/>
                <a:cs typeface="Arial Unicode MS" pitchFamily="34" charset="-128"/>
              </a:defRPr>
            </a:lvl6pPr>
            <a:lvl7pPr marL="2971800" indent="-228600" defTabSz="449263" eaLnBrk="0" fontAlgn="base" hangingPunct="0">
              <a:lnSpc>
                <a:spcPct val="80000"/>
              </a:lnSpc>
              <a:spcBef>
                <a:spcPts val="7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chemeClr val="bg1"/>
                </a:solidFill>
                <a:latin typeface="Georgia" pitchFamily="18" charset="0"/>
                <a:ea typeface="Arial Unicode MS" pitchFamily="34" charset="-128"/>
                <a:cs typeface="Arial Unicode MS" pitchFamily="34" charset="-128"/>
              </a:defRPr>
            </a:lvl7pPr>
            <a:lvl8pPr marL="3429000" indent="-228600" defTabSz="449263" eaLnBrk="0" fontAlgn="base" hangingPunct="0">
              <a:lnSpc>
                <a:spcPct val="80000"/>
              </a:lnSpc>
              <a:spcBef>
                <a:spcPts val="7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chemeClr val="bg1"/>
                </a:solidFill>
                <a:latin typeface="Georgia" pitchFamily="18" charset="0"/>
                <a:ea typeface="Arial Unicode MS" pitchFamily="34" charset="-128"/>
                <a:cs typeface="Arial Unicode MS" pitchFamily="34" charset="-128"/>
              </a:defRPr>
            </a:lvl8pPr>
            <a:lvl9pPr marL="3886200" indent="-228600" defTabSz="449263" eaLnBrk="0" fontAlgn="base" hangingPunct="0">
              <a:lnSpc>
                <a:spcPct val="80000"/>
              </a:lnSpc>
              <a:spcBef>
                <a:spcPts val="75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chemeClr val="bg1"/>
                </a:solidFill>
                <a:latin typeface="Georgia" pitchFamily="18" charset="0"/>
                <a:ea typeface="Arial Unicode MS" pitchFamily="34" charset="-128"/>
                <a:cs typeface="Arial Unicode MS" pitchFamily="34" charset="-128"/>
              </a:defRPr>
            </a:lvl9pPr>
          </a:lstStyle>
          <a:p>
            <a:pPr eaLnBrk="1" hangingPunct="1"/>
            <a:fld id="{4C174F0D-0AE4-45FB-9220-A4D08CD09AAF}" type="slidenum">
              <a:rPr lang="it-IT" altLang="it-IT" b="0">
                <a:solidFill>
                  <a:srgbClr val="000000"/>
                </a:solidFill>
                <a:latin typeface="Times New Roman" pitchFamily="18" charset="0"/>
              </a:rPr>
              <a:pPr eaLnBrk="1" hangingPunct="1"/>
              <a:t>15</a:t>
            </a:fld>
            <a:endParaRPr lang="it-IT" altLang="it-IT" b="0">
              <a:solidFill>
                <a:srgbClr val="000000"/>
              </a:solidFill>
              <a:latin typeface="Times New Roman" pitchFamily="18" charset="0"/>
            </a:endParaRPr>
          </a:p>
        </p:txBody>
      </p:sp>
      <p:sp>
        <p:nvSpPr>
          <p:cNvPr id="4099" name="Rectangle 1"/>
          <p:cNvSpPr txBox="1">
            <a:spLocks noGrp="1" noRot="1" noChangeAspect="1" noChangeArrowheads="1" noTextEdit="1"/>
          </p:cNvSpPr>
          <p:nvPr>
            <p:ph type="sldImg"/>
          </p:nvPr>
        </p:nvSpPr>
        <p:spPr>
          <a:xfrm>
            <a:off x="1143000" y="685800"/>
            <a:ext cx="4573588"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Rectangle 2"/>
          <p:cNvSpPr txBox="1">
            <a:spLocks noGrp="1" noChangeArrowheads="1"/>
          </p:cNvSpPr>
          <p:nvPr>
            <p:ph type="body" idx="1"/>
          </p:nvPr>
        </p:nvSpPr>
        <p:spPr>
          <a:xfrm>
            <a:off x="915149" y="4342704"/>
            <a:ext cx="5029307" cy="411414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latin typeface="Times New Roman" pitchFamily="18" charset="0"/>
            </a:endParaRPr>
          </a:p>
        </p:txBody>
      </p:sp>
    </p:spTree>
    <p:extLst>
      <p:ext uri="{BB962C8B-B14F-4D97-AF65-F5344CB8AC3E}">
        <p14:creationId xmlns:p14="http://schemas.microsoft.com/office/powerpoint/2010/main" val="3939855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xfrm>
            <a:off x="3884088" y="8685103"/>
            <a:ext cx="2972472" cy="457539"/>
          </a:xfrm>
          <a:prstGeom prst="rect">
            <a:avLst/>
          </a:prstGeom>
          <a:ln/>
        </p:spPr>
        <p:txBody>
          <a:bodyPr lIns="80165" tIns="40083" rIns="80165" bIns="40083"/>
          <a:lstStyle/>
          <a:p>
            <a:fld id="{535EAADD-7473-4C1B-93CF-6ECB6501BA4F}" type="slidenum">
              <a:rPr lang="it-IT" altLang="en-US"/>
              <a:pPr/>
              <a:t>17</a:t>
            </a:fld>
            <a:endParaRPr lang="it-IT" altLang="en-US"/>
          </a:p>
        </p:txBody>
      </p:sp>
      <p:sp>
        <p:nvSpPr>
          <p:cNvPr id="54273" name="Rectangle 1"/>
          <p:cNvSpPr txBox="1">
            <a:spLocks noGrp="1" noRot="1" noChangeAspect="1" noChangeArrowheads="1"/>
          </p:cNvSpPr>
          <p:nvPr>
            <p:ph type="sldImg"/>
          </p:nvPr>
        </p:nvSpPr>
        <p:spPr bwMode="auto">
          <a:xfrm>
            <a:off x="1144588" y="685800"/>
            <a:ext cx="4568825"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914496" y="4341873"/>
            <a:ext cx="5029008" cy="41151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908907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74725" y="3028950"/>
            <a:ext cx="11053763" cy="2090738"/>
          </a:xfrm>
        </p:spPr>
        <p:txBody>
          <a:bodyPr/>
          <a:lstStyle/>
          <a:p>
            <a:r>
              <a:rPr lang="it-IT" smtClean="0"/>
              <a:t>Fare clic per modificare lo stile del titolo</a:t>
            </a:r>
            <a:endParaRPr lang="en-CA"/>
          </a:p>
        </p:txBody>
      </p:sp>
      <p:sp>
        <p:nvSpPr>
          <p:cNvPr id="3" name="Sottotitolo 2"/>
          <p:cNvSpPr>
            <a:spLocks noGrp="1"/>
          </p:cNvSpPr>
          <p:nvPr>
            <p:ph type="subTitle" idx="1"/>
          </p:nvPr>
        </p:nvSpPr>
        <p:spPr>
          <a:xfrm>
            <a:off x="1951038" y="5526088"/>
            <a:ext cx="9101137"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CA"/>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118600" y="1181100"/>
            <a:ext cx="2614613" cy="8335963"/>
          </a:xfrm>
        </p:spPr>
        <p:txBody>
          <a:bodyPr vert="eaVert"/>
          <a:lstStyle/>
          <a:p>
            <a:r>
              <a:rPr lang="it-IT" smtClean="0"/>
              <a:t>Fare clic per modificare lo stile del titolo</a:t>
            </a:r>
            <a:endParaRPr lang="en-CA"/>
          </a:p>
        </p:txBody>
      </p:sp>
      <p:sp>
        <p:nvSpPr>
          <p:cNvPr id="3" name="Segnaposto testo verticale 2"/>
          <p:cNvSpPr>
            <a:spLocks noGrp="1"/>
          </p:cNvSpPr>
          <p:nvPr>
            <p:ph type="body" orient="vert" idx="1"/>
          </p:nvPr>
        </p:nvSpPr>
        <p:spPr>
          <a:xfrm>
            <a:off x="1270000" y="1181100"/>
            <a:ext cx="7696200" cy="83359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50161" y="388275"/>
            <a:ext cx="11689347" cy="1614049"/>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50161" y="2282243"/>
            <a:ext cx="5736314" cy="642233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6603195" y="2282243"/>
            <a:ext cx="5736313" cy="310168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6603195" y="5600636"/>
            <a:ext cx="5736313" cy="3103939"/>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numero diapositiva 5"/>
          <p:cNvSpPr>
            <a:spLocks noGrp="1"/>
          </p:cNvSpPr>
          <p:nvPr>
            <p:ph type="sldNum" idx="10"/>
          </p:nvPr>
        </p:nvSpPr>
        <p:spPr>
          <a:xfrm>
            <a:off x="9318970" y="9011583"/>
            <a:ext cx="3020538" cy="663679"/>
          </a:xfrm>
          <a:prstGeom prst="rect">
            <a:avLst/>
          </a:prstGeom>
        </p:spPr>
        <p:txBody>
          <a:bodyPr/>
          <a:lstStyle>
            <a:lvl1pPr>
              <a:defRPr/>
            </a:lvl1pPr>
          </a:lstStyle>
          <a:p>
            <a:fld id="{9EF9EECA-5D77-41B4-8FD3-DCCF582711FA}" type="slidenum">
              <a:rPr lang="it-IT" altLang="it-IT"/>
              <a:pPr/>
              <a:t>‹N›</a:t>
            </a:fld>
            <a:endParaRPr lang="it-IT" altLang="it-IT"/>
          </a:p>
        </p:txBody>
      </p:sp>
    </p:spTree>
    <p:extLst>
      <p:ext uri="{BB962C8B-B14F-4D97-AF65-F5344CB8AC3E}">
        <p14:creationId xmlns:p14="http://schemas.microsoft.com/office/powerpoint/2010/main" val="475737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74725" y="3028950"/>
            <a:ext cx="11053763" cy="2090738"/>
          </a:xfrm>
        </p:spPr>
        <p:txBody>
          <a:bodyPr/>
          <a:lstStyle/>
          <a:p>
            <a:r>
              <a:rPr lang="it-IT" smtClean="0"/>
              <a:t>Fare clic per modificare lo stile del titolo</a:t>
            </a:r>
            <a:endParaRPr lang="en-CA"/>
          </a:p>
        </p:txBody>
      </p:sp>
      <p:sp>
        <p:nvSpPr>
          <p:cNvPr id="3" name="Sottotitolo 2"/>
          <p:cNvSpPr>
            <a:spLocks noGrp="1"/>
          </p:cNvSpPr>
          <p:nvPr>
            <p:ph type="subTitle" idx="1"/>
          </p:nvPr>
        </p:nvSpPr>
        <p:spPr>
          <a:xfrm>
            <a:off x="1951038" y="5526088"/>
            <a:ext cx="9101137"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en-C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CA"/>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C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1027113" y="6265863"/>
            <a:ext cx="11052175" cy="1938337"/>
          </a:xfrm>
        </p:spPr>
        <p:txBody>
          <a:bodyPr anchor="t"/>
          <a:lstStyle>
            <a:lvl1pPr algn="l">
              <a:defRPr sz="4000" b="1" cap="all"/>
            </a:lvl1pPr>
          </a:lstStyle>
          <a:p>
            <a:r>
              <a:rPr lang="it-IT" smtClean="0"/>
              <a:t>Fare clic per modificare lo stile del titolo</a:t>
            </a:r>
            <a:endParaRPr lang="en-CA"/>
          </a:p>
        </p:txBody>
      </p:sp>
      <p:sp>
        <p:nvSpPr>
          <p:cNvPr id="3" name="Segnaposto testo 2"/>
          <p:cNvSpPr>
            <a:spLocks noGrp="1"/>
          </p:cNvSpPr>
          <p:nvPr>
            <p:ph type="body" idx="1"/>
          </p:nvPr>
        </p:nvSpPr>
        <p:spPr>
          <a:xfrm>
            <a:off x="1027113" y="4133850"/>
            <a:ext cx="11052175" cy="21320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CA"/>
          </a:p>
        </p:txBody>
      </p:sp>
      <p:sp>
        <p:nvSpPr>
          <p:cNvPr id="3" name="Segnaposto contenuto 2"/>
          <p:cNvSpPr>
            <a:spLocks noGrp="1"/>
          </p:cNvSpPr>
          <p:nvPr>
            <p:ph sz="half" idx="1"/>
          </p:nvPr>
        </p:nvSpPr>
        <p:spPr>
          <a:xfrm>
            <a:off x="1270000" y="8191500"/>
            <a:ext cx="5154613" cy="4487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CA"/>
          </a:p>
        </p:txBody>
      </p:sp>
      <p:sp>
        <p:nvSpPr>
          <p:cNvPr id="4" name="Segnaposto contenuto 3"/>
          <p:cNvSpPr>
            <a:spLocks noGrp="1"/>
          </p:cNvSpPr>
          <p:nvPr>
            <p:ph sz="half" idx="2"/>
          </p:nvPr>
        </p:nvSpPr>
        <p:spPr>
          <a:xfrm>
            <a:off x="6577013" y="8191500"/>
            <a:ext cx="5156200" cy="4487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C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50875" y="390525"/>
            <a:ext cx="11701463" cy="1625600"/>
          </a:xfrm>
        </p:spPr>
        <p:txBody>
          <a:bodyPr/>
          <a:lstStyle>
            <a:lvl1pPr>
              <a:defRPr/>
            </a:lvl1pPr>
          </a:lstStyle>
          <a:p>
            <a:r>
              <a:rPr lang="it-IT" smtClean="0"/>
              <a:t>Fare clic per modificare lo stile del titolo</a:t>
            </a:r>
            <a:endParaRPr lang="en-CA"/>
          </a:p>
        </p:txBody>
      </p:sp>
      <p:sp>
        <p:nvSpPr>
          <p:cNvPr id="3" name="Segnaposto testo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50875" y="3092450"/>
            <a:ext cx="5745163"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CA"/>
          </a:p>
        </p:txBody>
      </p:sp>
      <p:sp>
        <p:nvSpPr>
          <p:cNvPr id="5" name="Segnaposto testo 4"/>
          <p:cNvSpPr>
            <a:spLocks noGrp="1"/>
          </p:cNvSpPr>
          <p:nvPr>
            <p:ph type="body" sz="quarter" idx="3"/>
          </p:nvPr>
        </p:nvSpPr>
        <p:spPr>
          <a:xfrm>
            <a:off x="6605588" y="2182813"/>
            <a:ext cx="5746750"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605588" y="3092450"/>
            <a:ext cx="5746750"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C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C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2" name="Picture 1"/>
          <p:cNvPicPr>
            <a:picLocks noChangeAspect="1" noChangeArrowheads="1"/>
          </p:cNvPicPr>
          <p:nvPr userDrawn="1"/>
        </p:nvPicPr>
        <p:blipFill>
          <a:blip r:embed="rId2" cstate="print"/>
          <a:srcRect/>
          <a:stretch>
            <a:fillRect/>
          </a:stretch>
        </p:blipFill>
        <p:spPr bwMode="auto">
          <a:xfrm>
            <a:off x="241300" y="242888"/>
            <a:ext cx="2646363" cy="384175"/>
          </a:xfrm>
          <a:prstGeom prst="rect">
            <a:avLst/>
          </a:prstGeom>
          <a:noFill/>
          <a:ln w="9525" cap="flat">
            <a:noFill/>
            <a:round/>
            <a:headEnd/>
            <a:tailEnd/>
          </a:ln>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CA"/>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CA"/>
          </a:p>
        </p:txBody>
      </p:sp>
      <p:pic>
        <p:nvPicPr>
          <p:cNvPr id="4" name="Picture 1"/>
          <p:cNvPicPr>
            <a:picLocks noChangeAspect="1" noChangeArrowheads="1"/>
          </p:cNvPicPr>
          <p:nvPr userDrawn="1"/>
        </p:nvPicPr>
        <p:blipFill>
          <a:blip r:embed="rId2" cstate="print"/>
          <a:srcRect/>
          <a:stretch>
            <a:fillRect/>
          </a:stretch>
        </p:blipFill>
        <p:spPr bwMode="auto">
          <a:xfrm>
            <a:off x="241300" y="242888"/>
            <a:ext cx="2646363" cy="384175"/>
          </a:xfrm>
          <a:prstGeom prst="rect">
            <a:avLst/>
          </a:prstGeom>
          <a:noFill/>
          <a:ln w="9525" cap="flat">
            <a:noFill/>
            <a:round/>
            <a:headEnd/>
            <a:tailEnd/>
          </a:ln>
          <a:effec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50875" y="388938"/>
            <a:ext cx="4276725" cy="1651000"/>
          </a:xfrm>
        </p:spPr>
        <p:txBody>
          <a:bodyPr/>
          <a:lstStyle>
            <a:lvl1pPr algn="l">
              <a:defRPr sz="2000" b="1"/>
            </a:lvl1pPr>
          </a:lstStyle>
          <a:p>
            <a:r>
              <a:rPr lang="it-IT" smtClean="0"/>
              <a:t>Fare clic per modificare lo stile del titolo</a:t>
            </a:r>
            <a:endParaRPr lang="en-CA"/>
          </a:p>
        </p:txBody>
      </p:sp>
      <p:sp>
        <p:nvSpPr>
          <p:cNvPr id="3" name="Segnaposto contenuto 2"/>
          <p:cNvSpPr>
            <a:spLocks noGrp="1"/>
          </p:cNvSpPr>
          <p:nvPr>
            <p:ph idx="1"/>
          </p:nvPr>
        </p:nvSpPr>
        <p:spPr>
          <a:xfrm>
            <a:off x="5083175" y="388938"/>
            <a:ext cx="7269163" cy="8321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CA"/>
          </a:p>
        </p:txBody>
      </p:sp>
      <p:sp>
        <p:nvSpPr>
          <p:cNvPr id="4" name="Segnaposto testo 3"/>
          <p:cNvSpPr>
            <a:spLocks noGrp="1"/>
          </p:cNvSpPr>
          <p:nvPr>
            <p:ph type="body" sz="half" idx="2"/>
          </p:nvPr>
        </p:nvSpPr>
        <p:spPr>
          <a:xfrm>
            <a:off x="650875" y="2039938"/>
            <a:ext cx="4276725"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547938" y="6826250"/>
            <a:ext cx="7802562" cy="806450"/>
          </a:xfrm>
        </p:spPr>
        <p:txBody>
          <a:bodyPr/>
          <a:lstStyle>
            <a:lvl1pPr algn="l">
              <a:defRPr sz="2000" b="1"/>
            </a:lvl1pPr>
          </a:lstStyle>
          <a:p>
            <a:r>
              <a:rPr lang="it-IT" smtClean="0"/>
              <a:t>Fare clic per modificare lo stile del titolo</a:t>
            </a:r>
            <a:endParaRPr lang="en-CA"/>
          </a:p>
        </p:txBody>
      </p:sp>
      <p:sp>
        <p:nvSpPr>
          <p:cNvPr id="3" name="Segnaposto immagine 2"/>
          <p:cNvSpPr>
            <a:spLocks noGrp="1"/>
          </p:cNvSpPr>
          <p:nvPr>
            <p:ph type="pic" idx="1"/>
          </p:nvPr>
        </p:nvSpPr>
        <p:spPr>
          <a:xfrm>
            <a:off x="2547938" y="871538"/>
            <a:ext cx="7802562"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Segnaposto testo 3"/>
          <p:cNvSpPr>
            <a:spLocks noGrp="1"/>
          </p:cNvSpPr>
          <p:nvPr>
            <p:ph type="body" sz="half" idx="2"/>
          </p:nvPr>
        </p:nvSpPr>
        <p:spPr>
          <a:xfrm>
            <a:off x="2547938" y="7632700"/>
            <a:ext cx="7802562" cy="1144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CA"/>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CA"/>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118600" y="4381500"/>
            <a:ext cx="2614613" cy="8297863"/>
          </a:xfrm>
        </p:spPr>
        <p:txBody>
          <a:bodyPr vert="eaVert"/>
          <a:lstStyle/>
          <a:p>
            <a:r>
              <a:rPr lang="it-IT" smtClean="0"/>
              <a:t>Fare clic per modificare lo stile del titolo</a:t>
            </a:r>
            <a:endParaRPr lang="en-CA"/>
          </a:p>
        </p:txBody>
      </p:sp>
      <p:sp>
        <p:nvSpPr>
          <p:cNvPr id="3" name="Segnaposto testo verticale 2"/>
          <p:cNvSpPr>
            <a:spLocks noGrp="1"/>
          </p:cNvSpPr>
          <p:nvPr>
            <p:ph type="body" orient="vert" idx="1"/>
          </p:nvPr>
        </p:nvSpPr>
        <p:spPr>
          <a:xfrm>
            <a:off x="1270000" y="4381500"/>
            <a:ext cx="7696200" cy="82978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1027113" y="6265863"/>
            <a:ext cx="11052175" cy="1938337"/>
          </a:xfrm>
        </p:spPr>
        <p:txBody>
          <a:bodyPr anchor="t"/>
          <a:lstStyle>
            <a:lvl1pPr algn="l">
              <a:defRPr sz="4000" b="1" cap="all"/>
            </a:lvl1pPr>
          </a:lstStyle>
          <a:p>
            <a:r>
              <a:rPr lang="it-IT" smtClean="0"/>
              <a:t>Fare clic per modificare lo stile del titolo</a:t>
            </a:r>
            <a:endParaRPr lang="en-CA"/>
          </a:p>
        </p:txBody>
      </p:sp>
      <p:sp>
        <p:nvSpPr>
          <p:cNvPr id="3" name="Segnaposto testo 2"/>
          <p:cNvSpPr>
            <a:spLocks noGrp="1"/>
          </p:cNvSpPr>
          <p:nvPr>
            <p:ph type="body" idx="1"/>
          </p:nvPr>
        </p:nvSpPr>
        <p:spPr>
          <a:xfrm>
            <a:off x="1027113" y="4133850"/>
            <a:ext cx="11052175" cy="21320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pic>
        <p:nvPicPr>
          <p:cNvPr id="4" name="Picture 1"/>
          <p:cNvPicPr>
            <a:picLocks noChangeAspect="1" noChangeArrowheads="1"/>
          </p:cNvPicPr>
          <p:nvPr userDrawn="1"/>
        </p:nvPicPr>
        <p:blipFill>
          <a:blip r:embed="rId2" cstate="print"/>
          <a:srcRect/>
          <a:stretch>
            <a:fillRect/>
          </a:stretch>
        </p:blipFill>
        <p:spPr bwMode="auto">
          <a:xfrm>
            <a:off x="241300" y="242888"/>
            <a:ext cx="2646363" cy="384175"/>
          </a:xfrm>
          <a:prstGeom prst="rect">
            <a:avLst/>
          </a:prstGeom>
          <a:noFill/>
          <a:ln w="9525" cap="flat">
            <a:noFill/>
            <a:round/>
            <a:headEnd/>
            <a:tailEnd/>
          </a:ln>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CA"/>
          </a:p>
        </p:txBody>
      </p:sp>
      <p:sp>
        <p:nvSpPr>
          <p:cNvPr id="3" name="Segnaposto contenuto 2"/>
          <p:cNvSpPr>
            <a:spLocks noGrp="1"/>
          </p:cNvSpPr>
          <p:nvPr>
            <p:ph sz="half" idx="1"/>
          </p:nvPr>
        </p:nvSpPr>
        <p:spPr>
          <a:xfrm>
            <a:off x="1270000" y="5029200"/>
            <a:ext cx="5154613" cy="4487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CA"/>
          </a:p>
        </p:txBody>
      </p:sp>
      <p:sp>
        <p:nvSpPr>
          <p:cNvPr id="4" name="Segnaposto contenuto 3"/>
          <p:cNvSpPr>
            <a:spLocks noGrp="1"/>
          </p:cNvSpPr>
          <p:nvPr>
            <p:ph sz="half" idx="2"/>
          </p:nvPr>
        </p:nvSpPr>
        <p:spPr>
          <a:xfrm>
            <a:off x="6577013" y="5029200"/>
            <a:ext cx="5156200" cy="4487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50875" y="390525"/>
            <a:ext cx="11701463" cy="1625600"/>
          </a:xfrm>
        </p:spPr>
        <p:txBody>
          <a:bodyPr/>
          <a:lstStyle>
            <a:lvl1pPr>
              <a:defRPr/>
            </a:lvl1pPr>
          </a:lstStyle>
          <a:p>
            <a:r>
              <a:rPr lang="it-IT" smtClean="0"/>
              <a:t>Fare clic per modificare lo stile del titolo</a:t>
            </a:r>
            <a:endParaRPr lang="en-CA"/>
          </a:p>
        </p:txBody>
      </p:sp>
      <p:sp>
        <p:nvSpPr>
          <p:cNvPr id="3" name="Segnaposto testo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50875" y="3092450"/>
            <a:ext cx="5745163"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CA"/>
          </a:p>
        </p:txBody>
      </p:sp>
      <p:sp>
        <p:nvSpPr>
          <p:cNvPr id="5" name="Segnaposto testo 4"/>
          <p:cNvSpPr>
            <a:spLocks noGrp="1"/>
          </p:cNvSpPr>
          <p:nvPr>
            <p:ph type="body" sz="quarter" idx="3"/>
          </p:nvPr>
        </p:nvSpPr>
        <p:spPr>
          <a:xfrm>
            <a:off x="6605588" y="2182813"/>
            <a:ext cx="5746750"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605588" y="3092450"/>
            <a:ext cx="5746750"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2" name="Picture 1"/>
          <p:cNvPicPr>
            <a:picLocks noChangeAspect="1" noChangeArrowheads="1"/>
          </p:cNvPicPr>
          <p:nvPr userDrawn="1"/>
        </p:nvPicPr>
        <p:blipFill>
          <a:blip r:embed="rId2" cstate="print"/>
          <a:srcRect/>
          <a:stretch>
            <a:fillRect/>
          </a:stretch>
        </p:blipFill>
        <p:spPr bwMode="auto">
          <a:xfrm>
            <a:off x="241300" y="195486"/>
            <a:ext cx="2646363" cy="384175"/>
          </a:xfrm>
          <a:prstGeom prst="rect">
            <a:avLst/>
          </a:prstGeom>
          <a:noFill/>
          <a:ln w="9525" cap="flat">
            <a:noFill/>
            <a:round/>
            <a:headEnd/>
            <a:tailEnd/>
          </a:ln>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50875" y="388938"/>
            <a:ext cx="4276725" cy="1651000"/>
          </a:xfrm>
        </p:spPr>
        <p:txBody>
          <a:bodyPr/>
          <a:lstStyle>
            <a:lvl1pPr algn="l">
              <a:defRPr sz="2000" b="1"/>
            </a:lvl1pPr>
          </a:lstStyle>
          <a:p>
            <a:r>
              <a:rPr lang="it-IT" smtClean="0"/>
              <a:t>Fare clic per modificare lo stile del titolo</a:t>
            </a:r>
            <a:endParaRPr lang="en-CA"/>
          </a:p>
        </p:txBody>
      </p:sp>
      <p:sp>
        <p:nvSpPr>
          <p:cNvPr id="3" name="Segnaposto contenuto 2"/>
          <p:cNvSpPr>
            <a:spLocks noGrp="1"/>
          </p:cNvSpPr>
          <p:nvPr>
            <p:ph idx="1"/>
          </p:nvPr>
        </p:nvSpPr>
        <p:spPr>
          <a:xfrm>
            <a:off x="5083175" y="388938"/>
            <a:ext cx="7269163" cy="8321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CA"/>
          </a:p>
        </p:txBody>
      </p:sp>
      <p:sp>
        <p:nvSpPr>
          <p:cNvPr id="4" name="Segnaposto testo 3"/>
          <p:cNvSpPr>
            <a:spLocks noGrp="1"/>
          </p:cNvSpPr>
          <p:nvPr>
            <p:ph type="body" sz="half" idx="2"/>
          </p:nvPr>
        </p:nvSpPr>
        <p:spPr>
          <a:xfrm>
            <a:off x="650875" y="2039938"/>
            <a:ext cx="4276725"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pic>
        <p:nvPicPr>
          <p:cNvPr id="5" name="Picture 1"/>
          <p:cNvPicPr>
            <a:picLocks noChangeAspect="1" noChangeArrowheads="1"/>
          </p:cNvPicPr>
          <p:nvPr userDrawn="1"/>
        </p:nvPicPr>
        <p:blipFill>
          <a:blip r:embed="rId2" cstate="print"/>
          <a:srcRect/>
          <a:stretch>
            <a:fillRect/>
          </a:stretch>
        </p:blipFill>
        <p:spPr bwMode="auto">
          <a:xfrm>
            <a:off x="241300" y="242888"/>
            <a:ext cx="2646363" cy="384175"/>
          </a:xfrm>
          <a:prstGeom prst="rect">
            <a:avLst/>
          </a:prstGeom>
          <a:noFill/>
          <a:ln w="9525" cap="flat">
            <a:noFill/>
            <a:round/>
            <a:headEnd/>
            <a:tailEnd/>
          </a:ln>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547938" y="6826250"/>
            <a:ext cx="7802562" cy="806450"/>
          </a:xfrm>
        </p:spPr>
        <p:txBody>
          <a:bodyPr/>
          <a:lstStyle>
            <a:lvl1pPr algn="l">
              <a:defRPr sz="2000" b="1"/>
            </a:lvl1pPr>
          </a:lstStyle>
          <a:p>
            <a:r>
              <a:rPr lang="it-IT" smtClean="0"/>
              <a:t>Fare clic per modificare lo stile del titolo</a:t>
            </a:r>
            <a:endParaRPr lang="en-CA"/>
          </a:p>
        </p:txBody>
      </p:sp>
      <p:sp>
        <p:nvSpPr>
          <p:cNvPr id="3" name="Segnaposto immagine 2"/>
          <p:cNvSpPr>
            <a:spLocks noGrp="1"/>
          </p:cNvSpPr>
          <p:nvPr>
            <p:ph type="pic" idx="1"/>
          </p:nvPr>
        </p:nvSpPr>
        <p:spPr>
          <a:xfrm>
            <a:off x="2547938" y="871538"/>
            <a:ext cx="7802562"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Segnaposto testo 3"/>
          <p:cNvSpPr>
            <a:spLocks noGrp="1"/>
          </p:cNvSpPr>
          <p:nvPr>
            <p:ph type="body" sz="half" idx="2"/>
          </p:nvPr>
        </p:nvSpPr>
        <p:spPr>
          <a:xfrm>
            <a:off x="2547938" y="7632700"/>
            <a:ext cx="7802562" cy="1144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pic>
        <p:nvPicPr>
          <p:cNvPr id="5" name="Picture 1"/>
          <p:cNvPicPr>
            <a:picLocks noChangeAspect="1" noChangeArrowheads="1"/>
          </p:cNvPicPr>
          <p:nvPr userDrawn="1"/>
        </p:nvPicPr>
        <p:blipFill>
          <a:blip r:embed="rId2" cstate="print"/>
          <a:srcRect/>
          <a:stretch>
            <a:fillRect/>
          </a:stretch>
        </p:blipFill>
        <p:spPr bwMode="auto">
          <a:xfrm>
            <a:off x="241300" y="242888"/>
            <a:ext cx="2646363" cy="384175"/>
          </a:xfrm>
          <a:prstGeom prst="rect">
            <a:avLst/>
          </a:prstGeom>
          <a:noFill/>
          <a:ln w="9525" cap="flat">
            <a:noFill/>
            <a:round/>
            <a:headEnd/>
            <a:tailEnd/>
          </a:ln>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270000" y="1181100"/>
            <a:ext cx="10463213" cy="3757613"/>
          </a:xfrm>
          <a:prstGeom prst="rect">
            <a:avLst/>
          </a:prstGeom>
          <a:noFill/>
          <a:ln w="9525" cap="flat">
            <a:noFill/>
            <a:round/>
            <a:headEnd/>
            <a:tailEnd/>
          </a:ln>
          <a:effectLst/>
        </p:spPr>
        <p:txBody>
          <a:bodyPr vert="horz" wrap="square" lIns="50760" tIns="50760" rIns="50760" bIns="50760" numCol="1" anchor="b" anchorCtr="0" compatLnSpc="1">
            <a:prstTxWarp prst="textNoShape">
              <a:avLst/>
            </a:prstTxWarp>
          </a:bodyPr>
          <a:lstStyle/>
          <a:p>
            <a:pPr lvl="0"/>
            <a:r>
              <a:rPr lang="en-GB" smtClean="0"/>
              <a:t>Fate clic per modificare il formato del testo del titolo</a:t>
            </a:r>
          </a:p>
        </p:txBody>
      </p:sp>
      <p:sp>
        <p:nvSpPr>
          <p:cNvPr id="1026" name="Rectangle 2"/>
          <p:cNvSpPr>
            <a:spLocks noGrp="1" noChangeArrowheads="1"/>
          </p:cNvSpPr>
          <p:nvPr>
            <p:ph type="body" idx="1"/>
          </p:nvPr>
        </p:nvSpPr>
        <p:spPr bwMode="auto">
          <a:xfrm>
            <a:off x="1270000" y="5029200"/>
            <a:ext cx="10463213" cy="4487863"/>
          </a:xfrm>
          <a:prstGeom prst="rect">
            <a:avLst/>
          </a:prstGeom>
          <a:noFill/>
          <a:ln w="9525" cap="flat">
            <a:noFill/>
            <a:round/>
            <a:headEnd/>
            <a:tailEnd/>
          </a:ln>
          <a:effectLst/>
        </p:spPr>
        <p:txBody>
          <a:bodyPr vert="horz" wrap="square" lIns="50760" tIns="50760" rIns="50760" bIns="50760" numCol="1" anchor="t" anchorCtr="0" compatLnSpc="1">
            <a:prstTxWarp prst="textNoShape">
              <a:avLst/>
            </a:prstTxWarp>
          </a:bodyPr>
          <a:lstStyle/>
          <a:p>
            <a:pPr lvl="0"/>
            <a:r>
              <a:rPr lang="en-GB" smtClean="0"/>
              <a:t>Fate clic per modificare il formato del testo della struttura</a:t>
            </a:r>
          </a:p>
          <a:p>
            <a:pPr lvl="1"/>
            <a:r>
              <a:rPr lang="en-GB" smtClean="0"/>
              <a:t>Secondo livello struttura</a:t>
            </a:r>
          </a:p>
          <a:p>
            <a:pPr lvl="2"/>
            <a:r>
              <a:rPr lang="en-GB" smtClean="0"/>
              <a:t>Terzo livello struttura</a:t>
            </a:r>
          </a:p>
          <a:p>
            <a:pPr lvl="3"/>
            <a:r>
              <a:rPr lang="en-GB" smtClean="0"/>
              <a:t>Quarto livello struttura</a:t>
            </a:r>
          </a:p>
          <a:p>
            <a:pPr lvl="4"/>
            <a:r>
              <a:rPr lang="en-GB" smtClean="0"/>
              <a:t>Quinto livello struttura</a:t>
            </a:r>
          </a:p>
          <a:p>
            <a:pPr lvl="4"/>
            <a:r>
              <a:rPr lang="en-GB" smtClean="0"/>
              <a:t>Sesto livello struttura</a:t>
            </a:r>
          </a:p>
          <a:p>
            <a:pPr lvl="4"/>
            <a:r>
              <a:rPr lang="en-GB" smtClean="0"/>
              <a:t>Settimo livello struttura</a:t>
            </a:r>
          </a:p>
          <a:p>
            <a:pPr lvl="4"/>
            <a:r>
              <a:rPr lang="en-GB" smtClean="0"/>
              <a:t>Ottavo livello struttura</a:t>
            </a:r>
          </a:p>
          <a:p>
            <a:pPr lvl="4"/>
            <a:r>
              <a:rPr lang="en-GB" smtClean="0"/>
              <a:t>Nono livello struttura</a:t>
            </a: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82" r:id="rId12"/>
  </p:sldLayoutIdLst>
  <p:hf sldNum="0" hdr="0" ftr="0" dt="0"/>
  <p:txStyles>
    <p:titleStyle>
      <a:lvl1pPr algn="ctr" defTabSz="449263" rtl="0" eaLnBrk="0" fontAlgn="base" hangingPunct="0">
        <a:spcBef>
          <a:spcPct val="0"/>
        </a:spcBef>
        <a:spcAft>
          <a:spcPct val="0"/>
        </a:spcAft>
        <a:buClr>
          <a:srgbClr val="000000"/>
        </a:buClr>
        <a:buSzPct val="100000"/>
        <a:buFont typeface="Times New Roman" pitchFamily="16" charset="0"/>
        <a:defRPr sz="8000">
          <a:solidFill>
            <a:srgbClr val="000000"/>
          </a:solidFill>
          <a:latin typeface="+mj-lt"/>
          <a:ea typeface="+mj-ea"/>
          <a:cs typeface="+mj-cs"/>
        </a:defRPr>
      </a:lvl1pPr>
      <a:lvl2pPr marL="742950" indent="-285750" algn="ctr" defTabSz="449263" rtl="0" eaLnBrk="0" fontAlgn="base" hangingPunct="0">
        <a:spcBef>
          <a:spcPct val="0"/>
        </a:spcBef>
        <a:spcAft>
          <a:spcPct val="0"/>
        </a:spcAft>
        <a:buClr>
          <a:srgbClr val="000000"/>
        </a:buClr>
        <a:buSzPct val="100000"/>
        <a:buFont typeface="Times New Roman" pitchFamily="16" charset="0"/>
        <a:defRPr sz="8000">
          <a:solidFill>
            <a:srgbClr val="000000"/>
          </a:solidFill>
          <a:latin typeface="Helvetica Light" charset="0"/>
          <a:ea typeface="Heiti SC Light" charset="0"/>
          <a:cs typeface="Heiti SC Light" charset="0"/>
        </a:defRPr>
      </a:lvl2pPr>
      <a:lvl3pPr marL="1143000" indent="-228600" algn="ctr" defTabSz="449263" rtl="0" eaLnBrk="0" fontAlgn="base" hangingPunct="0">
        <a:spcBef>
          <a:spcPct val="0"/>
        </a:spcBef>
        <a:spcAft>
          <a:spcPct val="0"/>
        </a:spcAft>
        <a:buClr>
          <a:srgbClr val="000000"/>
        </a:buClr>
        <a:buSzPct val="100000"/>
        <a:buFont typeface="Times New Roman" pitchFamily="16" charset="0"/>
        <a:defRPr sz="8000">
          <a:solidFill>
            <a:srgbClr val="000000"/>
          </a:solidFill>
          <a:latin typeface="Helvetica Light" charset="0"/>
          <a:ea typeface="Heiti SC Light" charset="0"/>
          <a:cs typeface="Heiti SC Light" charset="0"/>
        </a:defRPr>
      </a:lvl3pPr>
      <a:lvl4pPr marL="1600200" indent="-228600" algn="ctr" defTabSz="449263" rtl="0" eaLnBrk="0" fontAlgn="base" hangingPunct="0">
        <a:spcBef>
          <a:spcPct val="0"/>
        </a:spcBef>
        <a:spcAft>
          <a:spcPct val="0"/>
        </a:spcAft>
        <a:buClr>
          <a:srgbClr val="000000"/>
        </a:buClr>
        <a:buSzPct val="100000"/>
        <a:buFont typeface="Times New Roman" pitchFamily="16" charset="0"/>
        <a:defRPr sz="8000">
          <a:solidFill>
            <a:srgbClr val="000000"/>
          </a:solidFill>
          <a:latin typeface="Helvetica Light" charset="0"/>
          <a:ea typeface="Heiti SC Light" charset="0"/>
          <a:cs typeface="Heiti SC Light" charset="0"/>
        </a:defRPr>
      </a:lvl4pPr>
      <a:lvl5pPr marL="2057400" indent="-228600" algn="ctr" defTabSz="449263" rtl="0" eaLnBrk="0" fontAlgn="base" hangingPunct="0">
        <a:spcBef>
          <a:spcPct val="0"/>
        </a:spcBef>
        <a:spcAft>
          <a:spcPct val="0"/>
        </a:spcAft>
        <a:buClr>
          <a:srgbClr val="000000"/>
        </a:buClr>
        <a:buSzPct val="100000"/>
        <a:buFont typeface="Times New Roman" pitchFamily="16" charset="0"/>
        <a:defRPr sz="8000">
          <a:solidFill>
            <a:srgbClr val="000000"/>
          </a:solidFill>
          <a:latin typeface="Helvetica Light" charset="0"/>
          <a:ea typeface="Heiti SC Light" charset="0"/>
          <a:cs typeface="Heiti SC Light"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8000">
          <a:solidFill>
            <a:srgbClr val="000000"/>
          </a:solidFill>
          <a:latin typeface="Helvetica Light" charset="0"/>
          <a:ea typeface="Heiti SC Light" charset="0"/>
          <a:cs typeface="Heiti SC Light"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8000">
          <a:solidFill>
            <a:srgbClr val="000000"/>
          </a:solidFill>
          <a:latin typeface="Helvetica Light" charset="0"/>
          <a:ea typeface="Heiti SC Light" charset="0"/>
          <a:cs typeface="Heiti SC Light"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8000">
          <a:solidFill>
            <a:srgbClr val="000000"/>
          </a:solidFill>
          <a:latin typeface="Helvetica Light" charset="0"/>
          <a:ea typeface="Heiti SC Light" charset="0"/>
          <a:cs typeface="Heiti SC Light"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8000">
          <a:solidFill>
            <a:srgbClr val="000000"/>
          </a:solidFill>
          <a:latin typeface="Helvetica Light" charset="0"/>
          <a:ea typeface="Heiti SC Light" charset="0"/>
          <a:cs typeface="Heiti SC Light" charset="0"/>
        </a:defRPr>
      </a:lvl9pPr>
    </p:titleStyle>
    <p:bodyStyle>
      <a:lvl1pPr marL="342900" indent="-342900" algn="ctr" defTabSz="449263" rtl="0" eaLnBrk="0" fontAlgn="base" hangingPunct="0">
        <a:spcBef>
          <a:spcPct val="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ctr" defTabSz="449263" rtl="0" eaLnBrk="0" fontAlgn="base" hangingPunct="0">
        <a:spcBef>
          <a:spcPct val="0"/>
        </a:spcBef>
        <a:spcAft>
          <a:spcPct val="0"/>
        </a:spcAft>
        <a:buClr>
          <a:srgbClr val="000000"/>
        </a:buClr>
        <a:buSzPct val="100000"/>
        <a:buFont typeface="Times New Roman" pitchFamily="16" charset="0"/>
        <a:defRPr sz="3200">
          <a:solidFill>
            <a:srgbClr val="000000"/>
          </a:solidFill>
          <a:latin typeface="+mn-lt"/>
          <a:ea typeface="+mn-ea"/>
          <a:cs typeface="+mn-cs"/>
        </a:defRPr>
      </a:lvl2pPr>
      <a:lvl3pPr marL="1143000" indent="-228600" algn="ctr" defTabSz="449263" rtl="0" eaLnBrk="0" fontAlgn="base" hangingPunct="0">
        <a:spcBef>
          <a:spcPct val="0"/>
        </a:spcBef>
        <a:spcAft>
          <a:spcPct val="0"/>
        </a:spcAft>
        <a:buClr>
          <a:srgbClr val="000000"/>
        </a:buClr>
        <a:buSzPct val="100000"/>
        <a:buFont typeface="Times New Roman" pitchFamily="16" charset="0"/>
        <a:defRPr sz="3200">
          <a:solidFill>
            <a:srgbClr val="000000"/>
          </a:solidFill>
          <a:latin typeface="+mn-lt"/>
          <a:ea typeface="+mn-ea"/>
          <a:cs typeface="+mn-cs"/>
        </a:defRPr>
      </a:lvl3pPr>
      <a:lvl4pPr marL="1600200" indent="-228600" algn="ctr" defTabSz="449263" rtl="0" eaLnBrk="0" fontAlgn="base" hangingPunct="0">
        <a:spcBef>
          <a:spcPct val="0"/>
        </a:spcBef>
        <a:spcAft>
          <a:spcPct val="0"/>
        </a:spcAft>
        <a:buClr>
          <a:srgbClr val="000000"/>
        </a:buClr>
        <a:buSzPct val="100000"/>
        <a:buFont typeface="Times New Roman" pitchFamily="16" charset="0"/>
        <a:defRPr sz="3200">
          <a:solidFill>
            <a:srgbClr val="000000"/>
          </a:solidFill>
          <a:latin typeface="+mn-lt"/>
          <a:ea typeface="+mn-ea"/>
          <a:cs typeface="+mn-cs"/>
        </a:defRPr>
      </a:lvl4pPr>
      <a:lvl5pPr marL="2057400" indent="-228600" algn="ctr" defTabSz="449263" rtl="0" eaLnBrk="0" fontAlgn="base" hangingPunct="0">
        <a:spcBef>
          <a:spcPct val="0"/>
        </a:spcBef>
        <a:spcAft>
          <a:spcPct val="0"/>
        </a:spcAft>
        <a:buClr>
          <a:srgbClr val="000000"/>
        </a:buClr>
        <a:buSzPct val="100000"/>
        <a:buFont typeface="Times New Roman" pitchFamily="16" charset="0"/>
        <a:defRPr sz="3200">
          <a:solidFill>
            <a:srgbClr val="000000"/>
          </a:solidFill>
          <a:latin typeface="+mn-lt"/>
          <a:ea typeface="+mn-ea"/>
          <a:cs typeface="+mn-cs"/>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3200">
          <a:solidFill>
            <a:srgbClr val="000000"/>
          </a:solidFill>
          <a:latin typeface="+mn-lt"/>
          <a:ea typeface="+mn-ea"/>
          <a:cs typeface="+mn-cs"/>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3200">
          <a:solidFill>
            <a:srgbClr val="000000"/>
          </a:solidFill>
          <a:latin typeface="+mn-lt"/>
          <a:ea typeface="+mn-ea"/>
          <a:cs typeface="+mn-cs"/>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3200">
          <a:solidFill>
            <a:srgbClr val="000000"/>
          </a:solidFill>
          <a:latin typeface="+mn-lt"/>
          <a:ea typeface="+mn-ea"/>
          <a:cs typeface="+mn-cs"/>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32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1270000" y="4381500"/>
            <a:ext cx="10463213" cy="3757613"/>
          </a:xfrm>
          <a:prstGeom prst="rect">
            <a:avLst/>
          </a:prstGeom>
          <a:noFill/>
          <a:ln w="9525" cap="flat">
            <a:noFill/>
            <a:round/>
            <a:headEnd/>
            <a:tailEnd/>
          </a:ln>
          <a:effectLst/>
        </p:spPr>
        <p:txBody>
          <a:bodyPr vert="horz" wrap="square" lIns="50760" tIns="50760" rIns="50760" bIns="50760" numCol="1" anchor="b" anchorCtr="0" compatLnSpc="1">
            <a:prstTxWarp prst="textNoShape">
              <a:avLst/>
            </a:prstTxWarp>
          </a:bodyPr>
          <a:lstStyle/>
          <a:p>
            <a:pPr lvl="0"/>
            <a:r>
              <a:rPr lang="en-GB" smtClean="0"/>
              <a:t>Fate clic per modificare il formato del testo del titolo</a:t>
            </a:r>
          </a:p>
        </p:txBody>
      </p:sp>
      <p:sp>
        <p:nvSpPr>
          <p:cNvPr id="2050" name="Rectangle 2"/>
          <p:cNvSpPr>
            <a:spLocks noGrp="1" noChangeArrowheads="1"/>
          </p:cNvSpPr>
          <p:nvPr>
            <p:ph type="body" idx="1"/>
          </p:nvPr>
        </p:nvSpPr>
        <p:spPr bwMode="auto">
          <a:xfrm>
            <a:off x="1270000" y="8191500"/>
            <a:ext cx="10463213" cy="4487863"/>
          </a:xfrm>
          <a:prstGeom prst="rect">
            <a:avLst/>
          </a:prstGeom>
          <a:noFill/>
          <a:ln w="9525" cap="flat">
            <a:noFill/>
            <a:round/>
            <a:headEnd/>
            <a:tailEnd/>
          </a:ln>
          <a:effectLst/>
        </p:spPr>
        <p:txBody>
          <a:bodyPr vert="horz" wrap="square" lIns="50760" tIns="50760" rIns="50760" bIns="50760" numCol="1" anchor="t" anchorCtr="0" compatLnSpc="1">
            <a:prstTxWarp prst="textNoShape">
              <a:avLst/>
            </a:prstTxWarp>
          </a:bodyPr>
          <a:lstStyle/>
          <a:p>
            <a:pPr lvl="0"/>
            <a:r>
              <a:rPr lang="en-GB" smtClean="0"/>
              <a:t>Fate clic per modificare il formato del testo della struttura</a:t>
            </a:r>
          </a:p>
          <a:p>
            <a:pPr lvl="1"/>
            <a:r>
              <a:rPr lang="en-GB" smtClean="0"/>
              <a:t>Secondo livello struttura</a:t>
            </a:r>
          </a:p>
          <a:p>
            <a:pPr lvl="2"/>
            <a:r>
              <a:rPr lang="en-GB" smtClean="0"/>
              <a:t>Terzo livello struttura</a:t>
            </a:r>
          </a:p>
          <a:p>
            <a:pPr lvl="3"/>
            <a:r>
              <a:rPr lang="en-GB" smtClean="0"/>
              <a:t>Quarto livello struttura</a:t>
            </a:r>
          </a:p>
          <a:p>
            <a:pPr lvl="4"/>
            <a:r>
              <a:rPr lang="en-GB" smtClean="0"/>
              <a:t>Quinto livello struttura</a:t>
            </a:r>
          </a:p>
          <a:p>
            <a:pPr lvl="4"/>
            <a:r>
              <a:rPr lang="en-GB" smtClean="0"/>
              <a:t>Sesto livello struttura</a:t>
            </a:r>
          </a:p>
          <a:p>
            <a:pPr lvl="4"/>
            <a:r>
              <a:rPr lang="en-GB" smtClean="0"/>
              <a:t>Settimo livello struttura</a:t>
            </a:r>
          </a:p>
          <a:p>
            <a:pPr lvl="4"/>
            <a:r>
              <a:rPr lang="en-GB" smtClean="0"/>
              <a:t>Ottavo livello struttura</a:t>
            </a:r>
          </a:p>
          <a:p>
            <a:pPr lvl="4"/>
            <a:r>
              <a:rPr lang="en-GB" smtClean="0"/>
              <a:t>Nono livello struttura</a:t>
            </a: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lvl1pPr algn="ctr" defTabSz="449263" rtl="0" eaLnBrk="0" fontAlgn="base" hangingPunct="0">
        <a:spcBef>
          <a:spcPct val="0"/>
        </a:spcBef>
        <a:spcAft>
          <a:spcPct val="0"/>
        </a:spcAft>
        <a:buClr>
          <a:srgbClr val="000000"/>
        </a:buClr>
        <a:buSzPct val="100000"/>
        <a:buFont typeface="Times New Roman" pitchFamily="16" charset="0"/>
        <a:defRPr sz="8000">
          <a:solidFill>
            <a:srgbClr val="000000"/>
          </a:solidFill>
          <a:latin typeface="+mj-lt"/>
          <a:ea typeface="+mj-ea"/>
          <a:cs typeface="+mj-cs"/>
        </a:defRPr>
      </a:lvl1pPr>
      <a:lvl2pPr marL="742950" indent="-285750" algn="ctr" defTabSz="449263" rtl="0" eaLnBrk="0" fontAlgn="base" hangingPunct="0">
        <a:spcBef>
          <a:spcPct val="0"/>
        </a:spcBef>
        <a:spcAft>
          <a:spcPct val="0"/>
        </a:spcAft>
        <a:buClr>
          <a:srgbClr val="000000"/>
        </a:buClr>
        <a:buSzPct val="100000"/>
        <a:buFont typeface="Times New Roman" pitchFamily="16" charset="0"/>
        <a:defRPr sz="8000">
          <a:solidFill>
            <a:srgbClr val="000000"/>
          </a:solidFill>
          <a:latin typeface="Helvetica Light" charset="0"/>
          <a:ea typeface="Heiti SC Light" charset="0"/>
          <a:cs typeface="Heiti SC Light" charset="0"/>
        </a:defRPr>
      </a:lvl2pPr>
      <a:lvl3pPr marL="1143000" indent="-228600" algn="ctr" defTabSz="449263" rtl="0" eaLnBrk="0" fontAlgn="base" hangingPunct="0">
        <a:spcBef>
          <a:spcPct val="0"/>
        </a:spcBef>
        <a:spcAft>
          <a:spcPct val="0"/>
        </a:spcAft>
        <a:buClr>
          <a:srgbClr val="000000"/>
        </a:buClr>
        <a:buSzPct val="100000"/>
        <a:buFont typeface="Times New Roman" pitchFamily="16" charset="0"/>
        <a:defRPr sz="8000">
          <a:solidFill>
            <a:srgbClr val="000000"/>
          </a:solidFill>
          <a:latin typeface="Helvetica Light" charset="0"/>
          <a:ea typeface="Heiti SC Light" charset="0"/>
          <a:cs typeface="Heiti SC Light" charset="0"/>
        </a:defRPr>
      </a:lvl3pPr>
      <a:lvl4pPr marL="1600200" indent="-228600" algn="ctr" defTabSz="449263" rtl="0" eaLnBrk="0" fontAlgn="base" hangingPunct="0">
        <a:spcBef>
          <a:spcPct val="0"/>
        </a:spcBef>
        <a:spcAft>
          <a:spcPct val="0"/>
        </a:spcAft>
        <a:buClr>
          <a:srgbClr val="000000"/>
        </a:buClr>
        <a:buSzPct val="100000"/>
        <a:buFont typeface="Times New Roman" pitchFamily="16" charset="0"/>
        <a:defRPr sz="8000">
          <a:solidFill>
            <a:srgbClr val="000000"/>
          </a:solidFill>
          <a:latin typeface="Helvetica Light" charset="0"/>
          <a:ea typeface="Heiti SC Light" charset="0"/>
          <a:cs typeface="Heiti SC Light" charset="0"/>
        </a:defRPr>
      </a:lvl4pPr>
      <a:lvl5pPr marL="2057400" indent="-228600" algn="ctr" defTabSz="449263" rtl="0" eaLnBrk="0" fontAlgn="base" hangingPunct="0">
        <a:spcBef>
          <a:spcPct val="0"/>
        </a:spcBef>
        <a:spcAft>
          <a:spcPct val="0"/>
        </a:spcAft>
        <a:buClr>
          <a:srgbClr val="000000"/>
        </a:buClr>
        <a:buSzPct val="100000"/>
        <a:buFont typeface="Times New Roman" pitchFamily="16" charset="0"/>
        <a:defRPr sz="8000">
          <a:solidFill>
            <a:srgbClr val="000000"/>
          </a:solidFill>
          <a:latin typeface="Helvetica Light" charset="0"/>
          <a:ea typeface="Heiti SC Light" charset="0"/>
          <a:cs typeface="Heiti SC Light"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8000">
          <a:solidFill>
            <a:srgbClr val="000000"/>
          </a:solidFill>
          <a:latin typeface="Helvetica Light" charset="0"/>
          <a:ea typeface="Heiti SC Light" charset="0"/>
          <a:cs typeface="Heiti SC Light"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8000">
          <a:solidFill>
            <a:srgbClr val="000000"/>
          </a:solidFill>
          <a:latin typeface="Helvetica Light" charset="0"/>
          <a:ea typeface="Heiti SC Light" charset="0"/>
          <a:cs typeface="Heiti SC Light"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8000">
          <a:solidFill>
            <a:srgbClr val="000000"/>
          </a:solidFill>
          <a:latin typeface="Helvetica Light" charset="0"/>
          <a:ea typeface="Heiti SC Light" charset="0"/>
          <a:cs typeface="Heiti SC Light"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8000">
          <a:solidFill>
            <a:srgbClr val="000000"/>
          </a:solidFill>
          <a:latin typeface="Helvetica Light" charset="0"/>
          <a:ea typeface="Heiti SC Light" charset="0"/>
          <a:cs typeface="Heiti SC Light" charset="0"/>
        </a:defRPr>
      </a:lvl9pPr>
    </p:titleStyle>
    <p:bodyStyle>
      <a:lvl1pPr marL="342900" indent="-342900" algn="ctr" defTabSz="449263" rtl="0" eaLnBrk="0" fontAlgn="base" hangingPunct="0">
        <a:spcBef>
          <a:spcPct val="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ctr" defTabSz="449263" rtl="0" eaLnBrk="0" fontAlgn="base" hangingPunct="0">
        <a:spcBef>
          <a:spcPct val="0"/>
        </a:spcBef>
        <a:spcAft>
          <a:spcPct val="0"/>
        </a:spcAft>
        <a:buClr>
          <a:srgbClr val="000000"/>
        </a:buClr>
        <a:buSzPct val="100000"/>
        <a:buFont typeface="Times New Roman" pitchFamily="16" charset="0"/>
        <a:defRPr sz="3200">
          <a:solidFill>
            <a:srgbClr val="000000"/>
          </a:solidFill>
          <a:latin typeface="+mn-lt"/>
          <a:ea typeface="+mn-ea"/>
          <a:cs typeface="+mn-cs"/>
        </a:defRPr>
      </a:lvl2pPr>
      <a:lvl3pPr marL="1143000" indent="-228600" algn="ctr" defTabSz="449263" rtl="0" eaLnBrk="0" fontAlgn="base" hangingPunct="0">
        <a:spcBef>
          <a:spcPct val="0"/>
        </a:spcBef>
        <a:spcAft>
          <a:spcPct val="0"/>
        </a:spcAft>
        <a:buClr>
          <a:srgbClr val="000000"/>
        </a:buClr>
        <a:buSzPct val="100000"/>
        <a:buFont typeface="Times New Roman" pitchFamily="16" charset="0"/>
        <a:defRPr sz="3200">
          <a:solidFill>
            <a:srgbClr val="000000"/>
          </a:solidFill>
          <a:latin typeface="+mn-lt"/>
          <a:ea typeface="+mn-ea"/>
          <a:cs typeface="+mn-cs"/>
        </a:defRPr>
      </a:lvl3pPr>
      <a:lvl4pPr marL="1600200" indent="-228600" algn="ctr" defTabSz="449263" rtl="0" eaLnBrk="0" fontAlgn="base" hangingPunct="0">
        <a:spcBef>
          <a:spcPct val="0"/>
        </a:spcBef>
        <a:spcAft>
          <a:spcPct val="0"/>
        </a:spcAft>
        <a:buClr>
          <a:srgbClr val="000000"/>
        </a:buClr>
        <a:buSzPct val="100000"/>
        <a:buFont typeface="Times New Roman" pitchFamily="16" charset="0"/>
        <a:defRPr sz="3200">
          <a:solidFill>
            <a:srgbClr val="000000"/>
          </a:solidFill>
          <a:latin typeface="+mn-lt"/>
          <a:ea typeface="+mn-ea"/>
          <a:cs typeface="+mn-cs"/>
        </a:defRPr>
      </a:lvl4pPr>
      <a:lvl5pPr marL="2057400" indent="-228600" algn="ctr" defTabSz="449263" rtl="0" eaLnBrk="0" fontAlgn="base" hangingPunct="0">
        <a:spcBef>
          <a:spcPct val="0"/>
        </a:spcBef>
        <a:spcAft>
          <a:spcPct val="0"/>
        </a:spcAft>
        <a:buClr>
          <a:srgbClr val="000000"/>
        </a:buClr>
        <a:buSzPct val="100000"/>
        <a:buFont typeface="Times New Roman" pitchFamily="16" charset="0"/>
        <a:defRPr sz="3200">
          <a:solidFill>
            <a:srgbClr val="000000"/>
          </a:solidFill>
          <a:latin typeface="+mn-lt"/>
          <a:ea typeface="+mn-ea"/>
          <a:cs typeface="+mn-cs"/>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3200">
          <a:solidFill>
            <a:srgbClr val="000000"/>
          </a:solidFill>
          <a:latin typeface="+mn-lt"/>
          <a:ea typeface="+mn-ea"/>
          <a:cs typeface="+mn-cs"/>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3200">
          <a:solidFill>
            <a:srgbClr val="000000"/>
          </a:solidFill>
          <a:latin typeface="+mn-lt"/>
          <a:ea typeface="+mn-ea"/>
          <a:cs typeface="+mn-cs"/>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3200">
          <a:solidFill>
            <a:srgbClr val="000000"/>
          </a:solidFill>
          <a:latin typeface="+mn-lt"/>
          <a:ea typeface="+mn-ea"/>
          <a:cs typeface="+mn-cs"/>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32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jpeg"/><Relationship Id="rId18" Type="http://schemas.openxmlformats.org/officeDocument/2006/relationships/image" Target="../media/image37.jpeg"/><Relationship Id="rId3" Type="http://schemas.openxmlformats.org/officeDocument/2006/relationships/image" Target="../media/image22.jpeg"/><Relationship Id="rId7" Type="http://schemas.openxmlformats.org/officeDocument/2006/relationships/image" Target="../media/image26.jpeg"/><Relationship Id="rId12" Type="http://schemas.openxmlformats.org/officeDocument/2006/relationships/image" Target="../media/image31.jpeg"/><Relationship Id="rId17" Type="http://schemas.openxmlformats.org/officeDocument/2006/relationships/image" Target="../media/image36.jpeg"/><Relationship Id="rId2" Type="http://schemas.openxmlformats.org/officeDocument/2006/relationships/notesSlide" Target="../notesSlides/notesSlide10.xml"/><Relationship Id="rId16"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25.gif"/><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jpeg"/><Relationship Id="rId10" Type="http://schemas.openxmlformats.org/officeDocument/2006/relationships/image" Target="../media/image29.png"/><Relationship Id="rId4" Type="http://schemas.openxmlformats.org/officeDocument/2006/relationships/image" Target="../media/image23.jpeg"/><Relationship Id="rId9" Type="http://schemas.openxmlformats.org/officeDocument/2006/relationships/image" Target="../media/image28.jpeg"/><Relationship Id="rId14" Type="http://schemas.openxmlformats.org/officeDocument/2006/relationships/image" Target="../media/image3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4110" y="3003798"/>
            <a:ext cx="7898134" cy="46805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4" name="Text Box 2"/>
          <p:cNvSpPr txBox="1">
            <a:spLocks noChangeArrowheads="1"/>
          </p:cNvSpPr>
          <p:nvPr/>
        </p:nvSpPr>
        <p:spPr bwMode="auto">
          <a:xfrm>
            <a:off x="7437710" y="9124478"/>
            <a:ext cx="5256584" cy="442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27980" tIns="66550" rIns="127980" bIns="6655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5pPr>
            <a:lvl6pPr marL="25146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6pPr>
            <a:lvl7pPr marL="29718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7pPr>
            <a:lvl8pPr marL="34290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8pPr>
            <a:lvl9pPr marL="38862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9pPr>
          </a:lstStyle>
          <a:p>
            <a:pPr algn="r" eaLnBrk="0" hangingPunct="0">
              <a:spcBef>
                <a:spcPts val="889"/>
              </a:spcBef>
              <a:buClrTx/>
            </a:pPr>
            <a:r>
              <a:rPr lang="it-IT" altLang="en-US" sz="2000" b="0" i="1" dirty="0">
                <a:solidFill>
                  <a:srgbClr val="008000"/>
                </a:solidFill>
                <a:latin typeface="Times New Roman" pitchFamily="16" charset="0"/>
              </a:rPr>
              <a:t>Direzione</a:t>
            </a:r>
            <a:r>
              <a:rPr lang="it-IT" altLang="en-US" sz="2000" b="0" dirty="0">
                <a:solidFill>
                  <a:srgbClr val="008000"/>
                </a:solidFill>
                <a:latin typeface="Times New Roman" pitchFamily="16" charset="0"/>
              </a:rPr>
              <a:t> </a:t>
            </a:r>
            <a:r>
              <a:rPr lang="it-IT" altLang="en-US" sz="2000" b="0" i="1" dirty="0">
                <a:solidFill>
                  <a:srgbClr val="008000"/>
                </a:solidFill>
                <a:latin typeface="Times New Roman" pitchFamily="16" charset="0"/>
              </a:rPr>
              <a:t>Generale </a:t>
            </a:r>
            <a:r>
              <a:rPr lang="it-IT" altLang="en-US" sz="2000" b="0" i="1" dirty="0" smtClean="0">
                <a:solidFill>
                  <a:srgbClr val="008000"/>
                </a:solidFill>
                <a:latin typeface="Times New Roman" pitchFamily="16" charset="0"/>
              </a:rPr>
              <a:t>Agricoltura, Caccia e Pesca</a:t>
            </a:r>
            <a:r>
              <a:rPr lang="it-IT" altLang="en-US" sz="1400" b="0" dirty="0" smtClean="0">
                <a:solidFill>
                  <a:srgbClr val="008000"/>
                </a:solidFill>
                <a:latin typeface="Times New Roman" pitchFamily="16" charset="0"/>
              </a:rPr>
              <a:t> </a:t>
            </a:r>
            <a:endParaRPr lang="it-IT" altLang="en-US" sz="1400" b="0" dirty="0">
              <a:solidFill>
                <a:srgbClr val="008000"/>
              </a:solidFill>
              <a:latin typeface="Times New Roman" pitchFamily="16" charset="0"/>
            </a:endParaRPr>
          </a:p>
        </p:txBody>
      </p:sp>
      <p:sp>
        <p:nvSpPr>
          <p:cNvPr id="3075" name="Text Box 3"/>
          <p:cNvSpPr txBox="1">
            <a:spLocks noChangeArrowheads="1"/>
          </p:cNvSpPr>
          <p:nvPr/>
        </p:nvSpPr>
        <p:spPr bwMode="auto">
          <a:xfrm>
            <a:off x="5418005" y="9318591"/>
            <a:ext cx="758521" cy="442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980" tIns="66550" rIns="127980" bIns="6655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5pPr>
            <a:lvl6pPr marL="25146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6pPr>
            <a:lvl7pPr marL="29718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7pPr>
            <a:lvl8pPr marL="34290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8pPr>
            <a:lvl9pPr marL="38862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9pPr>
          </a:lstStyle>
          <a:p>
            <a:pPr>
              <a:spcBef>
                <a:spcPts val="1244"/>
              </a:spcBef>
              <a:buClrTx/>
            </a:pPr>
            <a:fld id="{CFB081C8-41A8-40CD-AFBA-E808AC2798B9}" type="slidenum">
              <a:rPr lang="it-IT" altLang="en-US" sz="2000" b="0">
                <a:latin typeface="Times New Roman" pitchFamily="16" charset="0"/>
              </a:rPr>
              <a:pPr>
                <a:spcBef>
                  <a:spcPts val="1244"/>
                </a:spcBef>
                <a:buClrTx/>
              </a:pPr>
              <a:t>1</a:t>
            </a:fld>
            <a:endParaRPr lang="it-IT" altLang="en-US" sz="2000" b="0">
              <a:latin typeface="Times New Roman" pitchFamily="16" charset="0"/>
            </a:endParaRPr>
          </a:p>
        </p:txBody>
      </p:sp>
      <p:sp>
        <p:nvSpPr>
          <p:cNvPr id="3077" name="Text Box 5"/>
          <p:cNvSpPr txBox="1">
            <a:spLocks noChangeArrowheads="1"/>
          </p:cNvSpPr>
          <p:nvPr/>
        </p:nvSpPr>
        <p:spPr bwMode="auto">
          <a:xfrm>
            <a:off x="236910" y="1704954"/>
            <a:ext cx="12140712" cy="1611727"/>
          </a:xfrm>
          <a:prstGeom prst="rect">
            <a:avLst/>
          </a:prstGeom>
          <a:noFill/>
          <a:ln>
            <a:noFill/>
          </a:ln>
          <a:effectLst/>
          <a:extLst/>
        </p:spPr>
        <p:txBody>
          <a:bodyPr wrap="square" lIns="127980" tIns="66550" rIns="127980" bIns="6655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5pPr>
            <a:lvl6pPr marL="25146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6pPr>
            <a:lvl7pPr marL="29718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7pPr>
            <a:lvl8pPr marL="34290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8pPr>
            <a:lvl9pPr marL="38862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9pPr>
          </a:lstStyle>
          <a:p>
            <a:pPr algn="l">
              <a:spcBef>
                <a:spcPts val="1422"/>
              </a:spcBef>
              <a:buClrTx/>
            </a:pPr>
            <a:r>
              <a:rPr lang="en-CA" altLang="en-US" sz="3200" dirty="0">
                <a:solidFill>
                  <a:schemeClr val="accent2"/>
                </a:solidFill>
                <a:latin typeface="Arial" pitchFamily="34" charset="0"/>
                <a:cs typeface="Arial" pitchFamily="34" charset="0"/>
              </a:rPr>
              <a:t>Emilia-Romagna is the most representative region in Italy for number and value of </a:t>
            </a:r>
            <a:r>
              <a:rPr lang="en-CA" altLang="en-US" sz="3200" dirty="0" smtClean="0">
                <a:solidFill>
                  <a:schemeClr val="accent2"/>
                </a:solidFill>
                <a:latin typeface="Arial" pitchFamily="34" charset="0"/>
                <a:cs typeface="Arial" pitchFamily="34" charset="0"/>
              </a:rPr>
              <a:t>quality and </a:t>
            </a:r>
            <a:r>
              <a:rPr lang="en-CA" altLang="en-US" sz="3200" dirty="0">
                <a:solidFill>
                  <a:schemeClr val="accent2"/>
                </a:solidFill>
                <a:latin typeface="Arial" pitchFamily="34" charset="0"/>
                <a:cs typeface="Arial" pitchFamily="34" charset="0"/>
              </a:rPr>
              <a:t>geographical </a:t>
            </a:r>
            <a:r>
              <a:rPr lang="en-CA" altLang="en-US" sz="3200" dirty="0" smtClean="0">
                <a:solidFill>
                  <a:schemeClr val="accent2"/>
                </a:solidFill>
                <a:latin typeface="Arial" pitchFamily="34" charset="0"/>
                <a:cs typeface="Arial" pitchFamily="34" charset="0"/>
              </a:rPr>
              <a:t>indications products (</a:t>
            </a:r>
            <a:r>
              <a:rPr lang="en-CA" altLang="en-US" sz="3200" dirty="0">
                <a:solidFill>
                  <a:schemeClr val="accent2"/>
                </a:solidFill>
                <a:latin typeface="Arial" pitchFamily="34" charset="0"/>
                <a:cs typeface="Arial" pitchFamily="34" charset="0"/>
              </a:rPr>
              <a:t>PDO </a:t>
            </a:r>
            <a:r>
              <a:rPr lang="en-CA" altLang="en-US" sz="3200" dirty="0" smtClean="0">
                <a:solidFill>
                  <a:schemeClr val="accent2"/>
                </a:solidFill>
                <a:latin typeface="Arial" pitchFamily="34" charset="0"/>
                <a:cs typeface="Arial" pitchFamily="34" charset="0"/>
              </a:rPr>
              <a:t>and IGP):</a:t>
            </a:r>
            <a:endParaRPr lang="en-CA" altLang="en-US" sz="3200" dirty="0">
              <a:solidFill>
                <a:schemeClr val="accent2"/>
              </a:solidFill>
              <a:latin typeface="Arial" pitchFamily="34" charset="0"/>
              <a:cs typeface="Arial" pitchFamily="34" charset="0"/>
            </a:endParaRPr>
          </a:p>
        </p:txBody>
      </p:sp>
      <p:sp>
        <p:nvSpPr>
          <p:cNvPr id="3084" name="Rectangle 12"/>
          <p:cNvSpPr>
            <a:spLocks noChangeArrowheads="1"/>
          </p:cNvSpPr>
          <p:nvPr/>
        </p:nvSpPr>
        <p:spPr bwMode="auto">
          <a:xfrm>
            <a:off x="6558045" y="774293"/>
            <a:ext cx="5564743" cy="9639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5pPr>
            <a:lvl6pPr marL="25146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6pPr>
            <a:lvl7pPr marL="29718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7pPr>
            <a:lvl8pPr marL="34290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8pPr>
            <a:lvl9pPr marL="38862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9pPr>
          </a:lstStyle>
          <a:p>
            <a:pPr>
              <a:lnSpc>
                <a:spcPct val="100000"/>
              </a:lnSpc>
              <a:spcBef>
                <a:spcPct val="0"/>
              </a:spcBef>
              <a:buClrTx/>
              <a:buFontTx/>
              <a:buNone/>
            </a:pPr>
            <a:endParaRPr lang="it-IT" altLang="en-US" sz="3400" dirty="0">
              <a:solidFill>
                <a:srgbClr val="C00000"/>
              </a:solidFill>
            </a:endParaRPr>
          </a:p>
        </p:txBody>
      </p:sp>
      <p:sp>
        <p:nvSpPr>
          <p:cNvPr id="18" name="Rectangle 11"/>
          <p:cNvSpPr>
            <a:spLocks noChangeArrowheads="1"/>
          </p:cNvSpPr>
          <p:nvPr/>
        </p:nvSpPr>
        <p:spPr bwMode="auto">
          <a:xfrm>
            <a:off x="1317030" y="555526"/>
            <a:ext cx="11089674" cy="1036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5pPr>
            <a:lvl6pPr marL="25146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6pPr>
            <a:lvl7pPr marL="29718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7pPr>
            <a:lvl8pPr marL="34290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8pPr>
            <a:lvl9pPr marL="38862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9pPr>
          </a:lstStyle>
          <a:p>
            <a:pPr algn="ctr">
              <a:lnSpc>
                <a:spcPct val="100000"/>
              </a:lnSpc>
              <a:spcBef>
                <a:spcPct val="0"/>
              </a:spcBef>
              <a:buClrTx/>
              <a:buFontTx/>
              <a:buNone/>
            </a:pPr>
            <a:endParaRPr lang="it-IT" altLang="en-US" sz="4400" dirty="0" smtClean="0">
              <a:solidFill>
                <a:srgbClr val="299729"/>
              </a:solidFill>
              <a:latin typeface="Times New Roman" pitchFamily="16" charset="0"/>
            </a:endParaRPr>
          </a:p>
          <a:p>
            <a:pPr algn="l">
              <a:lnSpc>
                <a:spcPct val="100000"/>
              </a:lnSpc>
              <a:spcBef>
                <a:spcPct val="0"/>
              </a:spcBef>
              <a:buClrTx/>
              <a:buFontTx/>
              <a:buNone/>
            </a:pPr>
            <a:r>
              <a:rPr lang="it-IT" altLang="en-US" sz="4400" dirty="0" smtClean="0">
                <a:solidFill>
                  <a:srgbClr val="C00000"/>
                </a:solidFill>
                <a:latin typeface="Times New Roman" pitchFamily="16" charset="0"/>
              </a:rPr>
              <a:t> FOOD </a:t>
            </a:r>
            <a:r>
              <a:rPr lang="it-IT" altLang="en-US" sz="4400" dirty="0" err="1" smtClean="0">
                <a:solidFill>
                  <a:srgbClr val="C00000"/>
                </a:solidFill>
                <a:latin typeface="Times New Roman" pitchFamily="16" charset="0"/>
              </a:rPr>
              <a:t>Excellences</a:t>
            </a:r>
            <a:r>
              <a:rPr lang="it-IT" altLang="en-US" sz="4400" dirty="0" smtClean="0">
                <a:solidFill>
                  <a:srgbClr val="C00000"/>
                </a:solidFill>
                <a:latin typeface="Times New Roman" pitchFamily="16" charset="0"/>
              </a:rPr>
              <a:t>: </a:t>
            </a:r>
            <a:r>
              <a:rPr lang="it-IT" altLang="en-US" sz="3600" dirty="0" smtClean="0">
                <a:solidFill>
                  <a:srgbClr val="C00000"/>
                </a:solidFill>
              </a:rPr>
              <a:t>PDO </a:t>
            </a:r>
            <a:r>
              <a:rPr lang="it-IT" altLang="en-US" sz="3600" dirty="0">
                <a:solidFill>
                  <a:srgbClr val="C00000"/>
                </a:solidFill>
              </a:rPr>
              <a:t>and GPI </a:t>
            </a:r>
            <a:r>
              <a:rPr lang="it-IT" altLang="en-US" sz="3600" dirty="0" err="1" smtClean="0">
                <a:solidFill>
                  <a:srgbClr val="C00000"/>
                </a:solidFill>
              </a:rPr>
              <a:t>product</a:t>
            </a:r>
            <a:endParaRPr lang="it-IT" altLang="en-US" sz="3600" dirty="0">
              <a:solidFill>
                <a:srgbClr val="C00000"/>
              </a:solidFill>
            </a:endParaRPr>
          </a:p>
          <a:p>
            <a:pPr algn="ctr">
              <a:lnSpc>
                <a:spcPct val="100000"/>
              </a:lnSpc>
              <a:spcBef>
                <a:spcPct val="0"/>
              </a:spcBef>
              <a:buClrTx/>
              <a:buFontTx/>
              <a:buNone/>
            </a:pPr>
            <a:endParaRPr lang="it-IT" altLang="en-US" sz="4400" dirty="0">
              <a:solidFill>
                <a:srgbClr val="299729"/>
              </a:solidFill>
              <a:latin typeface="Times New Roman" pitchFamily="16" charset="0"/>
            </a:endParaRPr>
          </a:p>
        </p:txBody>
      </p:sp>
      <p:sp>
        <p:nvSpPr>
          <p:cNvPr id="19" name="Text Box 5"/>
          <p:cNvSpPr txBox="1">
            <a:spLocks noChangeArrowheads="1"/>
          </p:cNvSpPr>
          <p:nvPr/>
        </p:nvSpPr>
        <p:spPr bwMode="auto">
          <a:xfrm>
            <a:off x="236910" y="4299942"/>
            <a:ext cx="4901738" cy="2591483"/>
          </a:xfrm>
          <a:prstGeom prst="rect">
            <a:avLst/>
          </a:prstGeom>
          <a:noFill/>
          <a:ln>
            <a:noFill/>
          </a:ln>
          <a:effectLst/>
          <a:extLst/>
        </p:spPr>
        <p:txBody>
          <a:bodyPr wrap="square" lIns="127980" tIns="66550" rIns="127980" bIns="6655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5pPr>
            <a:lvl6pPr marL="25146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6pPr>
            <a:lvl7pPr marL="29718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7pPr>
            <a:lvl8pPr marL="34290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8pPr>
            <a:lvl9pPr marL="38862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9pPr>
          </a:lstStyle>
          <a:p>
            <a:pPr marL="457200" indent="-457200" algn="l">
              <a:spcBef>
                <a:spcPts val="1422"/>
              </a:spcBef>
              <a:buClrTx/>
              <a:buFont typeface="Arial" panose="020B0604020202020204" pitchFamily="34" charset="0"/>
              <a:buChar char="•"/>
            </a:pPr>
            <a:r>
              <a:rPr lang="en-CA" altLang="en-US" sz="3200" dirty="0" smtClean="0">
                <a:solidFill>
                  <a:srgbClr val="C00000"/>
                </a:solidFill>
                <a:latin typeface="Arial" pitchFamily="34" charset="0"/>
                <a:cs typeface="Arial" pitchFamily="34" charset="0"/>
              </a:rPr>
              <a:t>43 </a:t>
            </a:r>
            <a:r>
              <a:rPr lang="en-CA" altLang="en-US" sz="3200" dirty="0">
                <a:solidFill>
                  <a:srgbClr val="C00000"/>
                </a:solidFill>
                <a:latin typeface="Arial" pitchFamily="34" charset="0"/>
                <a:cs typeface="Arial" pitchFamily="34" charset="0"/>
              </a:rPr>
              <a:t>PDO and </a:t>
            </a:r>
            <a:r>
              <a:rPr lang="en-CA" altLang="en-US" sz="3200" dirty="0" smtClean="0">
                <a:solidFill>
                  <a:srgbClr val="C00000"/>
                </a:solidFill>
                <a:latin typeface="Arial" pitchFamily="34" charset="0"/>
                <a:cs typeface="Arial" pitchFamily="34" charset="0"/>
              </a:rPr>
              <a:t>IGP out </a:t>
            </a:r>
            <a:r>
              <a:rPr lang="en-CA" altLang="en-US" sz="3200" dirty="0">
                <a:solidFill>
                  <a:srgbClr val="C00000"/>
                </a:solidFill>
                <a:latin typeface="Arial" pitchFamily="34" charset="0"/>
                <a:cs typeface="Arial" pitchFamily="34" charset="0"/>
              </a:rPr>
              <a:t>of </a:t>
            </a:r>
            <a:r>
              <a:rPr lang="en-CA" altLang="en-US" sz="3200" dirty="0" smtClean="0">
                <a:solidFill>
                  <a:srgbClr val="C00000"/>
                </a:solidFill>
                <a:latin typeface="Arial" pitchFamily="34" charset="0"/>
                <a:cs typeface="Arial" pitchFamily="34" charset="0"/>
              </a:rPr>
              <a:t>290 </a:t>
            </a:r>
            <a:r>
              <a:rPr lang="en-CA" altLang="en-US" sz="3200" dirty="0">
                <a:solidFill>
                  <a:srgbClr val="C00000"/>
                </a:solidFill>
                <a:latin typeface="Arial" pitchFamily="34" charset="0"/>
                <a:cs typeface="Arial" pitchFamily="34" charset="0"/>
              </a:rPr>
              <a:t>in Italy</a:t>
            </a:r>
            <a:r>
              <a:rPr lang="en-CA" altLang="en-US" sz="3200" dirty="0" smtClean="0">
                <a:solidFill>
                  <a:srgbClr val="C00000"/>
                </a:solidFill>
                <a:latin typeface="Arial" pitchFamily="34" charset="0"/>
                <a:cs typeface="Arial" pitchFamily="34" charset="0"/>
              </a:rPr>
              <a:t>.</a:t>
            </a:r>
          </a:p>
          <a:p>
            <a:pPr marL="457200" indent="-457200" algn="l">
              <a:spcBef>
                <a:spcPts val="1422"/>
              </a:spcBef>
              <a:buClrTx/>
              <a:buFont typeface="Arial" panose="020B0604020202020204" pitchFamily="34" charset="0"/>
              <a:buChar char="•"/>
            </a:pPr>
            <a:r>
              <a:rPr lang="en-CA" altLang="en-US" sz="2400" dirty="0">
                <a:solidFill>
                  <a:srgbClr val="C00000"/>
                </a:solidFill>
                <a:latin typeface="Arial" pitchFamily="34" charset="0"/>
                <a:cs typeface="Arial" pitchFamily="34" charset="0"/>
              </a:rPr>
              <a:t> </a:t>
            </a:r>
            <a:r>
              <a:rPr lang="en-CA" altLang="en-US" sz="2800" dirty="0" smtClean="0">
                <a:solidFill>
                  <a:srgbClr val="C00000"/>
                </a:solidFill>
                <a:latin typeface="Arial" pitchFamily="34" charset="0"/>
                <a:cs typeface="Arial" pitchFamily="34" charset="0"/>
              </a:rPr>
              <a:t>&gt; 40</a:t>
            </a:r>
            <a:r>
              <a:rPr lang="en-CA" altLang="en-US" sz="2800" dirty="0">
                <a:solidFill>
                  <a:srgbClr val="C00000"/>
                </a:solidFill>
                <a:latin typeface="Arial" pitchFamily="34" charset="0"/>
                <a:cs typeface="Arial" pitchFamily="34" charset="0"/>
              </a:rPr>
              <a:t>% of the </a:t>
            </a:r>
            <a:r>
              <a:rPr lang="en-CA" altLang="en-US" sz="2800" dirty="0" smtClean="0">
                <a:solidFill>
                  <a:srgbClr val="C00000"/>
                </a:solidFill>
                <a:latin typeface="Arial" pitchFamily="34" charset="0"/>
                <a:cs typeface="Arial" pitchFamily="34" charset="0"/>
              </a:rPr>
              <a:t>turnover </a:t>
            </a:r>
            <a:r>
              <a:rPr lang="en-CA" altLang="en-US" sz="2800" dirty="0">
                <a:solidFill>
                  <a:srgbClr val="C00000"/>
                </a:solidFill>
                <a:latin typeface="Arial" pitchFamily="34" charset="0"/>
                <a:cs typeface="Arial" pitchFamily="34" charset="0"/>
              </a:rPr>
              <a:t>of  Italian </a:t>
            </a:r>
            <a:r>
              <a:rPr lang="en-CA" altLang="en-US" sz="2800" dirty="0" smtClean="0">
                <a:solidFill>
                  <a:srgbClr val="C00000"/>
                </a:solidFill>
                <a:latin typeface="Arial" pitchFamily="34" charset="0"/>
                <a:cs typeface="Arial" pitchFamily="34" charset="0"/>
              </a:rPr>
              <a:t>PDO and PGI products</a:t>
            </a:r>
            <a:endParaRPr lang="en-CA" altLang="en-US" sz="2000" b="0" dirty="0">
              <a:solidFill>
                <a:srgbClr val="C00000"/>
              </a:solidFill>
              <a:effectLst>
                <a:outerShdw blurRad="38100" dist="38100" dir="2700000" algn="tl">
                  <a:srgbClr val="000000"/>
                </a:outerShdw>
              </a:effectLst>
            </a:endParaRPr>
          </a:p>
        </p:txBody>
      </p:sp>
    </p:spTree>
    <p:extLst>
      <p:ext uri="{BB962C8B-B14F-4D97-AF65-F5344CB8AC3E}">
        <p14:creationId xmlns:p14="http://schemas.microsoft.com/office/powerpoint/2010/main" val="397641250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3077"/>
                                        </p:tgtEl>
                                        <p:attrNameLst>
                                          <p:attrName>style.visibility</p:attrName>
                                        </p:attrNameLst>
                                      </p:cBhvr>
                                      <p:to>
                                        <p:strVal val="visible"/>
                                      </p:to>
                                    </p:set>
                                    <p:anim calcmode="lin" valueType="num">
                                      <p:cBhvr additive="repl">
                                        <p:cTn id="7" dur="500" fill="hold"/>
                                        <p:tgtEl>
                                          <p:spTgt spid="3077"/>
                                        </p:tgtEl>
                                        <p:attrNameLst>
                                          <p:attrName>ppt_x</p:attrName>
                                        </p:attrNameLst>
                                      </p:cBhvr>
                                      <p:tavLst>
                                        <p:tav tm="100000">
                                          <p:val>
                                            <p:strVal val="#ppt_x"/>
                                          </p:val>
                                        </p:tav>
                                        <p:tav>
                                          <p:val>
                                            <p:strVal val="#ppt_x"/>
                                          </p:val>
                                        </p:tav>
                                      </p:tavLst>
                                    </p:anim>
                                    <p:anim calcmode="lin" valueType="num">
                                      <p:cBhvr additive="repl">
                                        <p:cTn id="8" dur="500" fill="hold"/>
                                        <p:tgtEl>
                                          <p:spTgt spid="3077"/>
                                        </p:tgtEl>
                                        <p:attrNameLst>
                                          <p:attrName>ppt_y</p:attrName>
                                        </p:attrNameLst>
                                      </p:cBhvr>
                                      <p:tavLst>
                                        <p:tav tm="100000">
                                          <p:val>
                                            <p:strVal val="1+#ppt_h/2"/>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19"/>
                                        </p:tgtEl>
                                        <p:attrNameLst>
                                          <p:attrName>style.visibility</p:attrName>
                                        </p:attrNameLst>
                                      </p:cBhvr>
                                      <p:to>
                                        <p:strVal val="visible"/>
                                      </p:to>
                                    </p:set>
                                    <p:anim calcmode="lin" valueType="num">
                                      <p:cBhvr additive="repl">
                                        <p:cTn id="13" dur="500" fill="hold"/>
                                        <p:tgtEl>
                                          <p:spTgt spid="19"/>
                                        </p:tgtEl>
                                        <p:attrNameLst>
                                          <p:attrName>ppt_x</p:attrName>
                                        </p:attrNameLst>
                                      </p:cBhvr>
                                      <p:tavLst>
                                        <p:tav tm="100000">
                                          <p:val>
                                            <p:strVal val="#ppt_x"/>
                                          </p:val>
                                        </p:tav>
                                        <p:tav>
                                          <p:val>
                                            <p:strVal val="#ppt_x"/>
                                          </p:val>
                                        </p:tav>
                                      </p:tavLst>
                                    </p:anim>
                                    <p:anim calcmode="lin" valueType="num">
                                      <p:cBhvr additive="repl">
                                        <p:cTn id="14" dur="500" fill="hold"/>
                                        <p:tgtEl>
                                          <p:spTgt spid="19"/>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p:cNvSpPr txBox="1">
            <a:spLocks noChangeArrowheads="1"/>
          </p:cNvSpPr>
          <p:nvPr/>
        </p:nvSpPr>
        <p:spPr bwMode="auto">
          <a:xfrm>
            <a:off x="1034159" y="3252929"/>
            <a:ext cx="10616601" cy="9435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16088" tIns="60366" rIns="116088" bIns="60366"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lgn="ctr" eaLnBrk="1" hangingPunct="1">
              <a:lnSpc>
                <a:spcPct val="93000"/>
              </a:lnSpc>
              <a:defRPr/>
            </a:pPr>
            <a:r>
              <a:rPr lang="it-IT" altLang="it-IT" sz="4644" b="1" dirty="0">
                <a:solidFill>
                  <a:schemeClr val="tx1"/>
                </a:solidFill>
                <a:latin typeface="Calibri" panose="020F0502020204030204" pitchFamily="34" charset="0"/>
                <a:ea typeface="MS PGothic" panose="020B0600070205080204" pitchFamily="34" charset="-128"/>
              </a:rPr>
              <a:t>Aiuti per Agricoltura biologica (Misura 11)</a:t>
            </a:r>
          </a:p>
        </p:txBody>
      </p:sp>
      <p:sp>
        <p:nvSpPr>
          <p:cNvPr id="41986" name="Text Box 2"/>
          <p:cNvSpPr txBox="1">
            <a:spLocks noChangeArrowheads="1"/>
          </p:cNvSpPr>
          <p:nvPr/>
        </p:nvSpPr>
        <p:spPr bwMode="auto">
          <a:xfrm>
            <a:off x="1052218" y="4225873"/>
            <a:ext cx="11147092" cy="41095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16088" tIns="60366" rIns="116088" bIns="60366">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lgn="just" eaLnBrk="1">
              <a:lnSpc>
                <a:spcPct val="93000"/>
              </a:lnSpc>
              <a:defRPr/>
            </a:pPr>
            <a:r>
              <a:rPr lang="it-IT" altLang="it-IT" sz="3096" dirty="0">
                <a:solidFill>
                  <a:srgbClr val="000000"/>
                </a:solidFill>
              </a:rPr>
              <a:t>Aiuti da 90 a 740 E/ha a seconda di introduzione e mantenimento e del tipo di coltura per applicazione Reg 834/07; possibilità di adozione di ulteriori impegni anch’essi compensati fino a 170 E/ha l’uno. </a:t>
            </a:r>
          </a:p>
          <a:p>
            <a:pPr algn="just" eaLnBrk="1">
              <a:lnSpc>
                <a:spcPct val="93000"/>
              </a:lnSpc>
              <a:defRPr/>
            </a:pPr>
            <a:endParaRPr lang="it-IT" altLang="it-IT" sz="3096" dirty="0">
              <a:solidFill>
                <a:srgbClr val="000000"/>
              </a:solidFill>
            </a:endParaRPr>
          </a:p>
          <a:p>
            <a:pPr algn="just" eaLnBrk="1">
              <a:lnSpc>
                <a:spcPct val="93000"/>
              </a:lnSpc>
              <a:defRPr/>
            </a:pPr>
            <a:r>
              <a:rPr lang="it-IT" altLang="it-IT" sz="3096" dirty="0">
                <a:solidFill>
                  <a:srgbClr val="FF0000"/>
                </a:solidFill>
              </a:rPr>
              <a:t>Il bando 2016 (sempre con inizio impegno 1/1/2016) ha avuto richieste per quasi 11 </a:t>
            </a:r>
            <a:r>
              <a:rPr lang="it-IT" altLang="it-IT" sz="3096" dirty="0" err="1">
                <a:solidFill>
                  <a:srgbClr val="FF0000"/>
                </a:solidFill>
              </a:rPr>
              <a:t>Meuro</a:t>
            </a:r>
            <a:r>
              <a:rPr lang="it-IT" altLang="it-IT" sz="3096" dirty="0">
                <a:solidFill>
                  <a:srgbClr val="FF0000"/>
                </a:solidFill>
              </a:rPr>
              <a:t> rispetto ai 7,2  </a:t>
            </a:r>
            <a:r>
              <a:rPr lang="it-IT" altLang="it-IT" sz="3096" dirty="0" err="1">
                <a:solidFill>
                  <a:srgbClr val="FF0000"/>
                </a:solidFill>
              </a:rPr>
              <a:t>Meuro</a:t>
            </a:r>
            <a:r>
              <a:rPr lang="it-IT" altLang="it-IT" sz="3096" dirty="0">
                <a:solidFill>
                  <a:srgbClr val="FF0000"/>
                </a:solidFill>
              </a:rPr>
              <a:t> di disponibilità. Sono stati interessati oltre 50.000 ha. Fase di selezione in corso.</a:t>
            </a:r>
          </a:p>
        </p:txBody>
      </p:sp>
      <p:sp>
        <p:nvSpPr>
          <p:cNvPr id="4" name="Segnaposto contenuto 2"/>
          <p:cNvSpPr txBox="1">
            <a:spLocks/>
          </p:cNvSpPr>
          <p:nvPr/>
        </p:nvSpPr>
        <p:spPr>
          <a:xfrm>
            <a:off x="869368" y="1458287"/>
            <a:ext cx="8253092" cy="614016"/>
          </a:xfrm>
          <a:prstGeom prst="rect">
            <a:avLst/>
          </a:prstGeom>
          <a:solidFill>
            <a:srgbClr val="008000"/>
          </a:solidFill>
          <a:ln w="19080" cap="flat">
            <a:solidFill>
              <a:srgbClr val="FFFFFF"/>
            </a:solidFill>
            <a:miter lim="800000"/>
            <a:headEnd/>
            <a:tailEnd/>
          </a:ln>
          <a:extLst/>
        </p:spPr>
        <p:txBody>
          <a:bodyPr anchor="b"/>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Arial Unicode MS" panose="020B060402020202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Arial Unicode MS" panose="020B060402020202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Arial Unicode MS" panose="020B060402020202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Arial Unicode MS" panose="020B060402020202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Arial Unicode MS" panose="020B060402020202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93000"/>
              </a:lnSpc>
              <a:spcBef>
                <a:spcPct val="0"/>
              </a:spcBef>
              <a:buClrTx/>
              <a:tabLst>
                <a:tab pos="0" algn="l"/>
                <a:tab pos="636594" algn="l"/>
                <a:tab pos="1275446" algn="l"/>
                <a:tab pos="1914296" algn="l"/>
                <a:tab pos="2553148" algn="l"/>
                <a:tab pos="3191999" algn="l"/>
                <a:tab pos="3830851" algn="l"/>
                <a:tab pos="4469702" algn="l"/>
                <a:tab pos="5108553" algn="l"/>
                <a:tab pos="5747404" algn="l"/>
                <a:tab pos="6386256" algn="l"/>
                <a:tab pos="7025107" algn="l"/>
                <a:tab pos="7663959" algn="l"/>
                <a:tab pos="8302809" algn="l"/>
                <a:tab pos="8941661" algn="l"/>
                <a:tab pos="9580512" algn="l"/>
                <a:tab pos="10219364" algn="l"/>
                <a:tab pos="10858214" algn="l"/>
                <a:tab pos="11497066" algn="l"/>
                <a:tab pos="12135917" algn="l"/>
                <a:tab pos="12774769" algn="l"/>
                <a:tab pos="13382015" algn="l"/>
              </a:tabLst>
              <a:defRPr/>
            </a:pPr>
            <a:r>
              <a:rPr lang="it-IT" altLang="it-IT" sz="2904" b="1" dirty="0">
                <a:solidFill>
                  <a:srgbClr val="FFFFFF"/>
                </a:solidFill>
                <a:latin typeface="Tahoma" panose="020B0604030504040204" pitchFamily="34" charset="0"/>
                <a:ea typeface="Microsoft YaHei" panose="020B0503020204020204" pitchFamily="34" charset="-122"/>
              </a:rPr>
              <a:t>Produzione biologica – Misura 11</a:t>
            </a:r>
          </a:p>
        </p:txBody>
      </p:sp>
      <p:pic>
        <p:nvPicPr>
          <p:cNvPr id="51205"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60836" y="1458287"/>
            <a:ext cx="3173919" cy="185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
          <p:cNvSpPr txBox="1">
            <a:spLocks noChangeArrowheads="1"/>
          </p:cNvSpPr>
          <p:nvPr/>
        </p:nvSpPr>
        <p:spPr bwMode="auto">
          <a:xfrm>
            <a:off x="7437710" y="9124478"/>
            <a:ext cx="5256584" cy="442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27980" tIns="66550" rIns="127980" bIns="6655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5pPr>
            <a:lvl6pPr marL="25146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6pPr>
            <a:lvl7pPr marL="29718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7pPr>
            <a:lvl8pPr marL="34290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8pPr>
            <a:lvl9pPr marL="38862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9pPr>
          </a:lstStyle>
          <a:p>
            <a:pPr algn="r" eaLnBrk="0" hangingPunct="0">
              <a:spcBef>
                <a:spcPts val="889"/>
              </a:spcBef>
              <a:buClrTx/>
            </a:pPr>
            <a:r>
              <a:rPr lang="it-IT" altLang="en-US" sz="2000" b="0" i="1" dirty="0">
                <a:solidFill>
                  <a:srgbClr val="008000"/>
                </a:solidFill>
                <a:latin typeface="Times New Roman" pitchFamily="16" charset="0"/>
              </a:rPr>
              <a:t>Direzione</a:t>
            </a:r>
            <a:r>
              <a:rPr lang="it-IT" altLang="en-US" sz="2000" b="0" dirty="0">
                <a:solidFill>
                  <a:srgbClr val="008000"/>
                </a:solidFill>
                <a:latin typeface="Times New Roman" pitchFamily="16" charset="0"/>
              </a:rPr>
              <a:t> </a:t>
            </a:r>
            <a:r>
              <a:rPr lang="it-IT" altLang="en-US" sz="2000" b="0" i="1" dirty="0">
                <a:solidFill>
                  <a:srgbClr val="008000"/>
                </a:solidFill>
                <a:latin typeface="Times New Roman" pitchFamily="16" charset="0"/>
              </a:rPr>
              <a:t>Generale </a:t>
            </a:r>
            <a:r>
              <a:rPr lang="it-IT" altLang="en-US" sz="2000" b="0" i="1" dirty="0" smtClean="0">
                <a:solidFill>
                  <a:srgbClr val="008000"/>
                </a:solidFill>
                <a:latin typeface="Times New Roman" pitchFamily="16" charset="0"/>
              </a:rPr>
              <a:t>Agricoltura, Caccia e Pesca</a:t>
            </a:r>
            <a:r>
              <a:rPr lang="it-IT" altLang="en-US" sz="1400" b="0" dirty="0" smtClean="0">
                <a:solidFill>
                  <a:srgbClr val="008000"/>
                </a:solidFill>
                <a:latin typeface="Times New Roman" pitchFamily="16" charset="0"/>
              </a:rPr>
              <a:t> </a:t>
            </a:r>
            <a:endParaRPr lang="it-IT" altLang="en-US" sz="1400" b="0" dirty="0">
              <a:solidFill>
                <a:srgbClr val="008000"/>
              </a:solidFill>
              <a:latin typeface="Times New Roman" pitchFamily="16" charset="0"/>
            </a:endParaRPr>
          </a:p>
        </p:txBody>
      </p:sp>
    </p:spTree>
    <p:extLst>
      <p:ext uri="{BB962C8B-B14F-4D97-AF65-F5344CB8AC3E}">
        <p14:creationId xmlns:p14="http://schemas.microsoft.com/office/powerpoint/2010/main" val="38307256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egnaposto numero diapositiva 5"/>
          <p:cNvSpPr>
            <a:spLocks noGrp="1"/>
          </p:cNvSpPr>
          <p:nvPr>
            <p:ph type="sldNum" idx="10"/>
          </p:nvPr>
        </p:nvSpPr>
        <p:spPr/>
        <p:txBody>
          <a:bodyPr/>
          <a:lstStyle/>
          <a:p>
            <a:fld id="{2C672D7B-64B3-4144-9B01-310BDD202463}" type="slidenum">
              <a:rPr lang="it-IT" altLang="it-IT"/>
              <a:pPr/>
              <a:t>11</a:t>
            </a:fld>
            <a:endParaRPr lang="it-IT" altLang="it-IT"/>
          </a:p>
        </p:txBody>
      </p:sp>
      <p:pic>
        <p:nvPicPr>
          <p:cNvPr id="1945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376" y="6492312"/>
            <a:ext cx="4609632" cy="24786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58" name="Rectangle 2"/>
          <p:cNvSpPr>
            <a:spLocks noChangeArrowheads="1"/>
          </p:cNvSpPr>
          <p:nvPr/>
        </p:nvSpPr>
        <p:spPr bwMode="auto">
          <a:xfrm>
            <a:off x="265" y="0"/>
            <a:ext cx="13002683" cy="22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sz="5119"/>
          </a:p>
        </p:txBody>
      </p:sp>
      <p:pic>
        <p:nvPicPr>
          <p:cNvPr id="1945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08982" y="575640"/>
            <a:ext cx="1022606" cy="5756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0" name="Text Box 4"/>
          <p:cNvSpPr txBox="1">
            <a:spLocks noChangeArrowheads="1"/>
          </p:cNvSpPr>
          <p:nvPr/>
        </p:nvSpPr>
        <p:spPr bwMode="auto">
          <a:xfrm>
            <a:off x="356935" y="516947"/>
            <a:ext cx="10855887" cy="999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979" tIns="66549" rIns="127979" bIns="66549">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9pPr>
          </a:lstStyle>
          <a:p>
            <a:pPr>
              <a:spcBef>
                <a:spcPts val="1777"/>
              </a:spcBef>
              <a:buClrTx/>
            </a:pPr>
            <a:r>
              <a:rPr lang="it-IT" altLang="it-IT" sz="2844" b="1">
                <a:solidFill>
                  <a:srgbClr val="006600"/>
                </a:solidFill>
              </a:rPr>
              <a:t>CBs controls and paying agency controls </a:t>
            </a:r>
          </a:p>
          <a:p>
            <a:pPr>
              <a:spcBef>
                <a:spcPts val="569"/>
              </a:spcBef>
              <a:buClrTx/>
            </a:pPr>
            <a:r>
              <a:rPr lang="it-IT" altLang="it-IT" sz="2275">
                <a:solidFill>
                  <a:srgbClr val="006600"/>
                </a:solidFill>
              </a:rPr>
              <a:t>Regional decree n. 1107/2011</a:t>
            </a:r>
          </a:p>
        </p:txBody>
      </p:sp>
      <p:pic>
        <p:nvPicPr>
          <p:cNvPr id="1946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4965" y="677223"/>
            <a:ext cx="783321" cy="5869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2" name="Text Box 6"/>
          <p:cNvSpPr txBox="1">
            <a:spLocks noChangeArrowheads="1"/>
          </p:cNvSpPr>
          <p:nvPr/>
        </p:nvSpPr>
        <p:spPr bwMode="auto">
          <a:xfrm>
            <a:off x="3122263" y="1670483"/>
            <a:ext cx="9011582" cy="1359861"/>
          </a:xfrm>
          <a:prstGeom prst="rect">
            <a:avLst/>
          </a:prstGeom>
          <a:noFill/>
          <a:ln w="1584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979" tIns="66549" rIns="127979" bIns="66549">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9pPr>
          </a:lstStyle>
          <a:p>
            <a:pPr>
              <a:buClrTx/>
              <a:buFontTx/>
              <a:buNone/>
            </a:pPr>
            <a:r>
              <a:rPr lang="it-IT" altLang="it-IT" sz="1991" b="1">
                <a:latin typeface="Trebuchet MS" panose="020B0603020202020204" pitchFamily="34" charset="0"/>
              </a:rPr>
              <a:t>12 CBs (operating in Emilia-Romagna) </a:t>
            </a:r>
          </a:p>
          <a:p>
            <a:pPr>
              <a:buClrTx/>
              <a:buFontTx/>
              <a:buNone/>
            </a:pPr>
            <a:r>
              <a:rPr lang="it-IT" altLang="it-IT" sz="1991">
                <a:latin typeface="Trebuchet MS" panose="020B0603020202020204" pitchFamily="34" charset="0"/>
              </a:rPr>
              <a:t>In accordance to art. 27 of Reg. (CE) 834/2007, communicates the results of the controls carried out to the competent authority (Supervision Unit of Regional Administration).</a:t>
            </a:r>
          </a:p>
        </p:txBody>
      </p:sp>
      <p:sp>
        <p:nvSpPr>
          <p:cNvPr id="19463" name="Text Box 7"/>
          <p:cNvSpPr txBox="1">
            <a:spLocks noChangeArrowheads="1"/>
          </p:cNvSpPr>
          <p:nvPr/>
        </p:nvSpPr>
        <p:spPr bwMode="auto">
          <a:xfrm>
            <a:off x="7729637" y="5593863"/>
            <a:ext cx="5067887" cy="3810789"/>
          </a:xfrm>
          <a:prstGeom prst="rect">
            <a:avLst/>
          </a:prstGeom>
          <a:noFill/>
          <a:ln w="1584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979" tIns="66549" rIns="127979" bIns="66549">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9pPr>
          </a:lstStyle>
          <a:p>
            <a:pPr>
              <a:buClrTx/>
              <a:buFontTx/>
              <a:buNone/>
            </a:pPr>
            <a:endParaRPr lang="it-IT" altLang="it-IT" sz="1991">
              <a:latin typeface="Trebuchet MS" panose="020B0603020202020204" pitchFamily="34" charset="0"/>
            </a:endParaRPr>
          </a:p>
          <a:p>
            <a:pPr>
              <a:buClrTx/>
              <a:buFontTx/>
              <a:buNone/>
            </a:pPr>
            <a:endParaRPr lang="it-IT" altLang="it-IT" sz="1991">
              <a:latin typeface="Trebuchet MS" panose="020B0603020202020204" pitchFamily="34" charset="0"/>
            </a:endParaRPr>
          </a:p>
          <a:p>
            <a:pPr>
              <a:buClrTx/>
              <a:buFontTx/>
              <a:buNone/>
            </a:pPr>
            <a:r>
              <a:rPr lang="it-IT" altLang="it-IT" sz="1991" b="1">
                <a:latin typeface="Trebuchet MS" panose="020B0603020202020204" pitchFamily="34" charset="0"/>
              </a:rPr>
              <a:t>Paying agency</a:t>
            </a:r>
          </a:p>
          <a:p>
            <a:pPr>
              <a:buClrTx/>
              <a:buFontTx/>
              <a:buNone/>
            </a:pPr>
            <a:r>
              <a:rPr lang="it-IT" altLang="it-IT" sz="1991">
                <a:latin typeface="Trebuchet MS" panose="020B0603020202020204" pitchFamily="34" charset="0"/>
              </a:rPr>
              <a:t>In accordance to art. 33 of </a:t>
            </a:r>
          </a:p>
          <a:p>
            <a:pPr>
              <a:buClrTx/>
              <a:buFontTx/>
              <a:buNone/>
            </a:pPr>
            <a:r>
              <a:rPr lang="it-IT" altLang="it-IT" sz="1991">
                <a:latin typeface="Trebuchet MS" panose="020B0603020202020204" pitchFamily="34" charset="0"/>
              </a:rPr>
              <a:t>Reg. (CE) 65/2011 Regional Administration + Paying Agency (AGREA) send informations to the Provinces in charge of investigations on the beneficiaries for the calculation of the reduction of the aid. At the same time the blocks are inserted into the computer program of liquidations. </a:t>
            </a:r>
          </a:p>
        </p:txBody>
      </p:sp>
      <p:sp>
        <p:nvSpPr>
          <p:cNvPr id="19464" name="Text Box 8"/>
          <p:cNvSpPr txBox="1">
            <a:spLocks noChangeArrowheads="1"/>
          </p:cNvSpPr>
          <p:nvPr/>
        </p:nvSpPr>
        <p:spPr bwMode="auto">
          <a:xfrm>
            <a:off x="2503464" y="4977590"/>
            <a:ext cx="2131534" cy="659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27979" tIns="66549" rIns="127979" bIns="66549">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9pPr>
          </a:lstStyle>
          <a:p>
            <a:pPr>
              <a:buClrTx/>
              <a:buFontTx/>
              <a:buNone/>
            </a:pPr>
            <a:r>
              <a:rPr lang="it-IT" altLang="it-IT" sz="1706" b="1">
                <a:latin typeface="Trebuchet MS" panose="020B0603020202020204" pitchFamily="34" charset="0"/>
              </a:rPr>
              <a:t>ORGANIC FARMER/</a:t>
            </a:r>
          </a:p>
          <a:p>
            <a:pPr>
              <a:buClrTx/>
              <a:buFontTx/>
              <a:buNone/>
            </a:pPr>
            <a:r>
              <a:rPr lang="it-IT" altLang="it-IT" sz="1706" b="1">
                <a:latin typeface="Trebuchet MS" panose="020B0603020202020204" pitchFamily="34" charset="0"/>
              </a:rPr>
              <a:t>BENEFICIARY</a:t>
            </a:r>
          </a:p>
        </p:txBody>
      </p:sp>
      <p:sp>
        <p:nvSpPr>
          <p:cNvPr id="19465" name="AutoShape 9"/>
          <p:cNvSpPr>
            <a:spLocks noChangeArrowheads="1"/>
          </p:cNvSpPr>
          <p:nvPr/>
        </p:nvSpPr>
        <p:spPr bwMode="auto">
          <a:xfrm rot="10800000">
            <a:off x="460777" y="6528431"/>
            <a:ext cx="817183" cy="1638880"/>
          </a:xfrm>
          <a:prstGeom prst="downArrow">
            <a:avLst>
              <a:gd name="adj1" fmla="val 50000"/>
              <a:gd name="adj2" fmla="val 50138"/>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p>
            <a:endParaRPr lang="it-IT" sz="5119"/>
          </a:p>
        </p:txBody>
      </p:sp>
      <p:sp>
        <p:nvSpPr>
          <p:cNvPr id="19466" name="Text Box 10"/>
          <p:cNvSpPr txBox="1">
            <a:spLocks noChangeArrowheads="1"/>
          </p:cNvSpPr>
          <p:nvPr/>
        </p:nvSpPr>
        <p:spPr bwMode="auto">
          <a:xfrm>
            <a:off x="356935" y="8356933"/>
            <a:ext cx="3993360" cy="1053496"/>
          </a:xfrm>
          <a:prstGeom prst="rect">
            <a:avLst/>
          </a:prstGeom>
          <a:noFill/>
          <a:ln w="1584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979" tIns="66549" rIns="127979" bIns="66549">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9pPr>
          </a:lstStyle>
          <a:p>
            <a:pPr>
              <a:buClrTx/>
              <a:buFontTx/>
              <a:buNone/>
            </a:pPr>
            <a:r>
              <a:rPr lang="it-IT" altLang="it-IT" sz="1991" b="1">
                <a:latin typeface="Trebuchet MS" panose="020B0603020202020204" pitchFamily="34" charset="0"/>
              </a:rPr>
              <a:t>Local Administration</a:t>
            </a:r>
            <a:r>
              <a:rPr lang="it-IT" altLang="it-IT" sz="1991">
                <a:latin typeface="Trebuchet MS" panose="020B0603020202020204" pitchFamily="34" charset="0"/>
              </a:rPr>
              <a:t>: </a:t>
            </a:r>
            <a:r>
              <a:rPr lang="it-IT" altLang="it-IT" sz="1991" b="1">
                <a:latin typeface="Trebuchet MS" panose="020B0603020202020204" pitchFamily="34" charset="0"/>
              </a:rPr>
              <a:t>Province</a:t>
            </a:r>
          </a:p>
          <a:p>
            <a:pPr>
              <a:buClrTx/>
              <a:buFontTx/>
              <a:buNone/>
            </a:pPr>
            <a:r>
              <a:rPr lang="it-IT" altLang="it-IT" sz="1991">
                <a:latin typeface="Trebuchet MS" panose="020B0603020202020204" pitchFamily="34" charset="0"/>
              </a:rPr>
              <a:t>receives the informations </a:t>
            </a:r>
            <a:r>
              <a:rPr lang="en-US" altLang="it-IT" sz="1991">
                <a:latin typeface="Trebuchet MS" panose="020B0603020202020204" pitchFamily="34" charset="0"/>
              </a:rPr>
              <a:t>and calculates the reduction in aid</a:t>
            </a:r>
          </a:p>
        </p:txBody>
      </p:sp>
      <p:pic>
        <p:nvPicPr>
          <p:cNvPr id="19467"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353" y="4158150"/>
            <a:ext cx="2354478" cy="239737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8"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83142" y="5695447"/>
            <a:ext cx="2252895" cy="47179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9"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12822" y="5797029"/>
            <a:ext cx="1532781" cy="959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70" name="AutoShape 14"/>
          <p:cNvSpPr>
            <a:spLocks noChangeArrowheads="1"/>
          </p:cNvSpPr>
          <p:nvPr/>
        </p:nvSpPr>
        <p:spPr bwMode="auto">
          <a:xfrm>
            <a:off x="8754502" y="3033960"/>
            <a:ext cx="2765328" cy="2559903"/>
          </a:xfrm>
          <a:prstGeom prst="downArrow">
            <a:avLst>
              <a:gd name="adj1" fmla="val 50000"/>
              <a:gd name="adj2" fmla="val 25000"/>
            </a:avLst>
          </a:prstGeom>
          <a:solidFill>
            <a:srgbClr val="99CC00"/>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lIns="127979" tIns="66549" rIns="127979" bIns="66549"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9pPr>
          </a:lstStyle>
          <a:p>
            <a:pPr algn="ctr">
              <a:buClrTx/>
              <a:buFontTx/>
              <a:buNone/>
            </a:pPr>
            <a:r>
              <a:rPr lang="it-IT" altLang="it-IT" sz="1706" b="1">
                <a:latin typeface="Trebuchet MS" panose="020B0603020202020204" pitchFamily="34" charset="0"/>
              </a:rPr>
              <a:t>  </a:t>
            </a:r>
          </a:p>
        </p:txBody>
      </p:sp>
      <p:sp>
        <p:nvSpPr>
          <p:cNvPr id="19471" name="AutoShape 15"/>
          <p:cNvSpPr>
            <a:spLocks noChangeArrowheads="1"/>
          </p:cNvSpPr>
          <p:nvPr/>
        </p:nvSpPr>
        <p:spPr bwMode="auto">
          <a:xfrm>
            <a:off x="5016230" y="6551005"/>
            <a:ext cx="2765328" cy="1230289"/>
          </a:xfrm>
          <a:prstGeom prst="leftArrow">
            <a:avLst>
              <a:gd name="adj1" fmla="val 58491"/>
              <a:gd name="adj2" fmla="val 19012"/>
            </a:avLst>
          </a:prstGeom>
          <a:solidFill>
            <a:srgbClr val="99CC00"/>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27979" tIns="66549" rIns="127979" bIns="66549"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9pPr>
          </a:lstStyle>
          <a:p>
            <a:pPr algn="ctr">
              <a:buClrTx/>
              <a:buFontTx/>
              <a:buNone/>
            </a:pPr>
            <a:r>
              <a:rPr lang="it-IT" altLang="it-IT" sz="1706" b="1">
                <a:latin typeface="Trebuchet MS" panose="020B0603020202020204" pitchFamily="34" charset="0"/>
              </a:rPr>
              <a:t>informations about </a:t>
            </a:r>
          </a:p>
          <a:p>
            <a:pPr algn="ctr">
              <a:buClrTx/>
              <a:buFontTx/>
              <a:buNone/>
            </a:pPr>
            <a:r>
              <a:rPr lang="it-IT" altLang="it-IT" sz="1706" b="1">
                <a:latin typeface="Trebuchet MS" panose="020B0603020202020204" pitchFamily="34" charset="0"/>
              </a:rPr>
              <a:t>beneficiary’s infringment</a:t>
            </a:r>
          </a:p>
        </p:txBody>
      </p:sp>
      <p:sp>
        <p:nvSpPr>
          <p:cNvPr id="19472" name="AutoShape 16"/>
          <p:cNvSpPr>
            <a:spLocks noChangeArrowheads="1"/>
          </p:cNvSpPr>
          <p:nvPr/>
        </p:nvSpPr>
        <p:spPr bwMode="auto">
          <a:xfrm rot="5400000">
            <a:off x="6990337" y="3802609"/>
            <a:ext cx="2559903" cy="1022606"/>
          </a:xfrm>
          <a:prstGeom prst="leftArrow">
            <a:avLst>
              <a:gd name="adj1" fmla="val 58491"/>
              <a:gd name="adj2" fmla="val 21174"/>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27979" tIns="66549" rIns="127979" bIns="66549"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9pPr>
          </a:lstStyle>
          <a:p>
            <a:pPr algn="ctr">
              <a:buClrTx/>
              <a:buFontTx/>
              <a:buNone/>
            </a:pPr>
            <a:r>
              <a:rPr lang="it-IT" altLang="it-IT" sz="1706" b="1">
                <a:latin typeface="Trebuchet MS" panose="020B0603020202020204" pitchFamily="34" charset="0"/>
              </a:rPr>
              <a:t>Supervision  on CBs</a:t>
            </a:r>
          </a:p>
        </p:txBody>
      </p:sp>
      <p:sp>
        <p:nvSpPr>
          <p:cNvPr id="19473" name="AutoShape 17"/>
          <p:cNvSpPr>
            <a:spLocks noChangeArrowheads="1"/>
          </p:cNvSpPr>
          <p:nvPr/>
        </p:nvSpPr>
        <p:spPr bwMode="auto">
          <a:xfrm rot="20160000">
            <a:off x="560103" y="2738240"/>
            <a:ext cx="2866911" cy="1331872"/>
          </a:xfrm>
          <a:prstGeom prst="curvedRightArrow">
            <a:avLst>
              <a:gd name="adj1" fmla="val 20000"/>
              <a:gd name="adj2" fmla="val 40000"/>
              <a:gd name="adj3" fmla="val 71751"/>
            </a:avLst>
          </a:prstGeom>
          <a:solidFill>
            <a:srgbClr val="99CC00"/>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27979" tIns="66549" rIns="127979" bIns="66549"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9pPr>
          </a:lstStyle>
          <a:p>
            <a:pPr algn="ctr">
              <a:buClrTx/>
              <a:buFontTx/>
              <a:buNone/>
            </a:pPr>
            <a:endParaRPr lang="it-IT" altLang="it-IT" sz="1991" b="1">
              <a:latin typeface="Trebuchet MS" panose="020B0603020202020204" pitchFamily="34" charset="0"/>
            </a:endParaRPr>
          </a:p>
          <a:p>
            <a:pPr algn="ctr">
              <a:buClrTx/>
              <a:buFontTx/>
              <a:buNone/>
            </a:pPr>
            <a:endParaRPr lang="it-IT" altLang="it-IT" sz="1991" b="1">
              <a:latin typeface="Trebuchet MS" panose="020B0603020202020204" pitchFamily="34" charset="0"/>
            </a:endParaRPr>
          </a:p>
          <a:p>
            <a:pPr algn="ctr">
              <a:buClrTx/>
              <a:buFontTx/>
              <a:buNone/>
            </a:pPr>
            <a:endParaRPr lang="it-IT" altLang="it-IT" sz="1991" b="1">
              <a:latin typeface="Trebuchet MS" panose="020B0603020202020204" pitchFamily="34" charset="0"/>
            </a:endParaRPr>
          </a:p>
        </p:txBody>
      </p:sp>
      <p:pic>
        <p:nvPicPr>
          <p:cNvPr id="19474" name="Picture 1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1480000">
            <a:off x="458520" y="2431232"/>
            <a:ext cx="1519236" cy="86007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75" name="Text Box 19"/>
          <p:cNvSpPr txBox="1">
            <a:spLocks noChangeArrowheads="1"/>
          </p:cNvSpPr>
          <p:nvPr/>
        </p:nvSpPr>
        <p:spPr bwMode="auto">
          <a:xfrm rot="21360000">
            <a:off x="454005" y="2582124"/>
            <a:ext cx="1426683" cy="5560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5596" tIns="15358" rIns="25596" bIns="1535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9pPr>
          </a:lstStyle>
          <a:p>
            <a:pPr algn="ctr">
              <a:buClrTx/>
              <a:buFontTx/>
              <a:buNone/>
            </a:pPr>
            <a:r>
              <a:rPr lang="it-IT" altLang="it-IT" sz="1706" b="1">
                <a:latin typeface="Trebuchet MS" panose="020B0603020202020204" pitchFamily="34" charset="0"/>
              </a:rPr>
              <a:t>Reg. CE 834 controls</a:t>
            </a:r>
          </a:p>
        </p:txBody>
      </p:sp>
      <p:sp>
        <p:nvSpPr>
          <p:cNvPr id="19476" name="Text Box 20"/>
          <p:cNvSpPr txBox="1">
            <a:spLocks noChangeArrowheads="1"/>
          </p:cNvSpPr>
          <p:nvPr/>
        </p:nvSpPr>
        <p:spPr bwMode="auto">
          <a:xfrm>
            <a:off x="9389870" y="3340968"/>
            <a:ext cx="1621010" cy="11844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27979" tIns="66549" rIns="127979" bIns="66549">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9pPr>
          </a:lstStyle>
          <a:p>
            <a:pPr>
              <a:buClrTx/>
              <a:buFontTx/>
              <a:buNone/>
            </a:pPr>
            <a:r>
              <a:rPr lang="it-IT" altLang="it-IT" sz="1706" b="1">
                <a:latin typeface="Trebuchet MS" panose="020B0603020202020204" pitchFamily="34" charset="0"/>
              </a:rPr>
              <a:t>informations </a:t>
            </a:r>
          </a:p>
          <a:p>
            <a:pPr>
              <a:buClrTx/>
              <a:buFontTx/>
              <a:buNone/>
            </a:pPr>
            <a:r>
              <a:rPr lang="it-IT" altLang="it-IT" sz="1706" b="1">
                <a:latin typeface="Trebuchet MS" panose="020B0603020202020204" pitchFamily="34" charset="0"/>
              </a:rPr>
              <a:t>about </a:t>
            </a:r>
          </a:p>
          <a:p>
            <a:pPr>
              <a:buClrTx/>
              <a:buFontTx/>
              <a:buNone/>
            </a:pPr>
            <a:r>
              <a:rPr lang="it-IT" altLang="it-IT" sz="1706" b="1">
                <a:latin typeface="Trebuchet MS" panose="020B0603020202020204" pitchFamily="34" charset="0"/>
              </a:rPr>
              <a:t>operator’s</a:t>
            </a:r>
            <a:r>
              <a:rPr lang="it-IT" altLang="it-IT" sz="1706">
                <a:latin typeface="Trebuchet MS" panose="020B0603020202020204" pitchFamily="34" charset="0"/>
              </a:rPr>
              <a:t> </a:t>
            </a:r>
          </a:p>
          <a:p>
            <a:pPr>
              <a:buClrTx/>
              <a:buFontTx/>
              <a:buNone/>
            </a:pPr>
            <a:r>
              <a:rPr lang="it-IT" altLang="it-IT" sz="1706" b="1">
                <a:latin typeface="Trebuchet MS" panose="020B0603020202020204" pitchFamily="34" charset="0"/>
              </a:rPr>
              <a:t>infringment</a:t>
            </a:r>
          </a:p>
        </p:txBody>
      </p:sp>
    </p:spTree>
    <p:extLst>
      <p:ext uri="{BB962C8B-B14F-4D97-AF65-F5344CB8AC3E}">
        <p14:creationId xmlns:p14="http://schemas.microsoft.com/office/powerpoint/2010/main" val="116125556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idx="10"/>
          </p:nvPr>
        </p:nvSpPr>
        <p:spPr/>
        <p:txBody>
          <a:bodyPr/>
          <a:lstStyle/>
          <a:p>
            <a:fld id="{C8E3251F-3224-4D8A-A740-E874BF606D55}" type="slidenum">
              <a:rPr lang="it-IT" altLang="it-IT"/>
              <a:pPr/>
              <a:t>12</a:t>
            </a:fld>
            <a:endParaRPr lang="it-IT" altLang="it-IT"/>
          </a:p>
        </p:txBody>
      </p:sp>
      <p:sp>
        <p:nvSpPr>
          <p:cNvPr id="11265" name="Rectangle 1"/>
          <p:cNvSpPr>
            <a:spLocks noChangeArrowheads="1"/>
          </p:cNvSpPr>
          <p:nvPr/>
        </p:nvSpPr>
        <p:spPr bwMode="auto">
          <a:xfrm>
            <a:off x="265" y="0"/>
            <a:ext cx="13002683" cy="22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sz="5119"/>
          </a:p>
        </p:txBody>
      </p:sp>
      <p:sp>
        <p:nvSpPr>
          <p:cNvPr id="11266" name="Rectangle 2"/>
          <p:cNvSpPr>
            <a:spLocks noGrp="1" noChangeArrowheads="1"/>
          </p:cNvSpPr>
          <p:nvPr>
            <p:ph type="body" idx="4294967295"/>
          </p:nvPr>
        </p:nvSpPr>
        <p:spPr>
          <a:xfrm>
            <a:off x="255353" y="268633"/>
            <a:ext cx="8192141" cy="408591"/>
          </a:xfrm>
          <a:ln w="9360" cap="sq">
            <a:solidFill>
              <a:srgbClr val="000000"/>
            </a:solidFill>
            <a:miter lim="800000"/>
            <a:headEnd/>
            <a:tailEnd/>
          </a:ln>
        </p:spPr>
        <p:txBody>
          <a:bodyPr vert="horz" wrap="square" lIns="127979" tIns="66549" rIns="127979" bIns="66549" numCol="1" anchor="t" anchorCtr="0" compatLnSpc="1">
            <a:prstTxWarp prst="textNoShape">
              <a:avLst/>
            </a:prstTxWarp>
          </a:bodyPr>
          <a:lstStyle/>
          <a:p>
            <a:pPr indent="-474059">
              <a:lnSpc>
                <a:spcPct val="80000"/>
              </a:lnSpc>
              <a:spcBef>
                <a:spcPts val="498"/>
              </a:spcBef>
              <a:buClrTx/>
              <a:tabLst>
                <a:tab pos="487604" algn="l"/>
                <a:tab pos="636594" algn="l"/>
                <a:tab pos="1275446" algn="l"/>
                <a:tab pos="1914296" algn="l"/>
                <a:tab pos="2553148" algn="l"/>
                <a:tab pos="3191999" algn="l"/>
                <a:tab pos="3830851" algn="l"/>
                <a:tab pos="4469702" algn="l"/>
                <a:tab pos="5108553" algn="l"/>
                <a:tab pos="5747404" algn="l"/>
                <a:tab pos="6386256" algn="l"/>
                <a:tab pos="7025107" algn="l"/>
                <a:tab pos="7663959" algn="l"/>
                <a:tab pos="8302809" algn="l"/>
                <a:tab pos="8941661" algn="l"/>
                <a:tab pos="9580512" algn="l"/>
                <a:tab pos="10219364" algn="l"/>
                <a:tab pos="10858214" algn="l"/>
                <a:tab pos="11497066" algn="l"/>
                <a:tab pos="12135917" algn="l"/>
                <a:tab pos="12774769" algn="l"/>
              </a:tabLst>
            </a:pPr>
            <a:r>
              <a:rPr lang="it-IT" altLang="it-IT" sz="1991" b="1" i="1">
                <a:solidFill>
                  <a:srgbClr val="006600"/>
                </a:solidFill>
                <a:latin typeface="Verdana" panose="020B0604030504040204" pitchFamily="34" charset="0"/>
              </a:rPr>
              <a:t>Control system in Italy – Delegated Control bodies</a:t>
            </a:r>
          </a:p>
        </p:txBody>
      </p:sp>
      <p:sp>
        <p:nvSpPr>
          <p:cNvPr id="11267" name="Text Box 3"/>
          <p:cNvSpPr txBox="1">
            <a:spLocks noChangeArrowheads="1"/>
          </p:cNvSpPr>
          <p:nvPr/>
        </p:nvSpPr>
        <p:spPr bwMode="auto">
          <a:xfrm>
            <a:off x="8754502" y="1600505"/>
            <a:ext cx="3891775" cy="59113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979" tIns="66549" rIns="127979" bIns="66549">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9pPr>
          </a:lstStyle>
          <a:p>
            <a:pPr>
              <a:buClrTx/>
              <a:buFontTx/>
              <a:buNone/>
            </a:pPr>
            <a:r>
              <a:rPr lang="it-IT" altLang="it-IT" sz="2417" b="1">
                <a:solidFill>
                  <a:srgbClr val="000099"/>
                </a:solidFill>
              </a:rPr>
              <a:t>12 delegated control bodies, authorized by competent athority</a:t>
            </a:r>
          </a:p>
          <a:p>
            <a:pPr>
              <a:buClrTx/>
              <a:buFontTx/>
              <a:buNone/>
            </a:pPr>
            <a:endParaRPr lang="en-US" altLang="it-IT" sz="1991">
              <a:solidFill>
                <a:srgbClr val="000099"/>
              </a:solidFill>
            </a:endParaRPr>
          </a:p>
          <a:p>
            <a:pPr>
              <a:buClrTx/>
              <a:buFontTx/>
              <a:buNone/>
            </a:pPr>
            <a:endParaRPr lang="en-US" altLang="it-IT" sz="1991">
              <a:solidFill>
                <a:srgbClr val="000099"/>
              </a:solidFill>
            </a:endParaRPr>
          </a:p>
          <a:p>
            <a:pPr>
              <a:buClrTx/>
              <a:buFontTx/>
              <a:buNone/>
            </a:pPr>
            <a:r>
              <a:rPr lang="en-US" altLang="it-IT" sz="1991">
                <a:solidFill>
                  <a:srgbClr val="000099"/>
                </a:solidFill>
              </a:rPr>
              <a:t>ROLE AND RESPONSIBILITIES:</a:t>
            </a:r>
          </a:p>
          <a:p>
            <a:pPr>
              <a:buClrTx/>
              <a:buFontTx/>
              <a:buNone/>
            </a:pPr>
            <a:endParaRPr lang="en-US" altLang="it-IT" sz="1991">
              <a:solidFill>
                <a:srgbClr val="000099"/>
              </a:solidFill>
            </a:endParaRPr>
          </a:p>
          <a:p>
            <a:pPr>
              <a:buClr>
                <a:srgbClr val="000099"/>
              </a:buClr>
              <a:buFont typeface="Verdana" panose="020B0604030504040204" pitchFamily="34" charset="0"/>
              <a:buChar char="-"/>
            </a:pPr>
            <a:r>
              <a:rPr lang="en-US" altLang="it-IT" sz="1991">
                <a:solidFill>
                  <a:srgbClr val="000099"/>
                </a:solidFill>
              </a:rPr>
              <a:t> Control of operators compliance with European, national and regional laws by the application of the control plan approved by the competent authority</a:t>
            </a:r>
            <a:r>
              <a:rPr lang="en-US" altLang="it-IT" sz="1991" b="1">
                <a:solidFill>
                  <a:srgbClr val="000099"/>
                </a:solidFill>
              </a:rPr>
              <a:t/>
            </a:r>
            <a:br>
              <a:rPr lang="en-US" altLang="it-IT" sz="1991" b="1">
                <a:solidFill>
                  <a:srgbClr val="000099"/>
                </a:solidFill>
              </a:rPr>
            </a:br>
            <a:endParaRPr lang="en-US" altLang="it-IT" sz="1991" b="1">
              <a:solidFill>
                <a:srgbClr val="000099"/>
              </a:solidFill>
            </a:endParaRPr>
          </a:p>
          <a:p>
            <a:pPr>
              <a:buClr>
                <a:srgbClr val="000099"/>
              </a:buClr>
              <a:buFont typeface="Verdana" panose="020B0604030504040204" pitchFamily="34" charset="0"/>
              <a:buChar char="-"/>
            </a:pPr>
            <a:r>
              <a:rPr lang="en-US" altLang="it-IT" sz="1991">
                <a:solidFill>
                  <a:srgbClr val="000099"/>
                </a:solidFill>
              </a:rPr>
              <a:t> Maintenance of authorization requirements</a:t>
            </a:r>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273" y="1126448"/>
            <a:ext cx="7634562" cy="80724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2"/>
          <p:cNvSpPr txBox="1">
            <a:spLocks noChangeArrowheads="1"/>
          </p:cNvSpPr>
          <p:nvPr/>
        </p:nvSpPr>
        <p:spPr bwMode="auto">
          <a:xfrm>
            <a:off x="7437710" y="9124478"/>
            <a:ext cx="5256584" cy="442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27980" tIns="66550" rIns="127980" bIns="6655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5pPr>
            <a:lvl6pPr marL="25146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6pPr>
            <a:lvl7pPr marL="29718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7pPr>
            <a:lvl8pPr marL="34290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8pPr>
            <a:lvl9pPr marL="38862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9pPr>
          </a:lstStyle>
          <a:p>
            <a:pPr algn="r" eaLnBrk="0" hangingPunct="0">
              <a:spcBef>
                <a:spcPts val="889"/>
              </a:spcBef>
              <a:buClrTx/>
            </a:pPr>
            <a:r>
              <a:rPr lang="it-IT" altLang="en-US" sz="2000" b="0" i="1" dirty="0">
                <a:solidFill>
                  <a:srgbClr val="008000"/>
                </a:solidFill>
                <a:latin typeface="Times New Roman" pitchFamily="16" charset="0"/>
              </a:rPr>
              <a:t>Direzione</a:t>
            </a:r>
            <a:r>
              <a:rPr lang="it-IT" altLang="en-US" sz="2000" b="0" dirty="0">
                <a:solidFill>
                  <a:srgbClr val="008000"/>
                </a:solidFill>
                <a:latin typeface="Times New Roman" pitchFamily="16" charset="0"/>
              </a:rPr>
              <a:t> </a:t>
            </a:r>
            <a:r>
              <a:rPr lang="it-IT" altLang="en-US" sz="2000" b="0" i="1" dirty="0">
                <a:solidFill>
                  <a:srgbClr val="008000"/>
                </a:solidFill>
                <a:latin typeface="Times New Roman" pitchFamily="16" charset="0"/>
              </a:rPr>
              <a:t>Generale </a:t>
            </a:r>
            <a:r>
              <a:rPr lang="it-IT" altLang="en-US" sz="2000" b="0" i="1" dirty="0" smtClean="0">
                <a:solidFill>
                  <a:srgbClr val="008000"/>
                </a:solidFill>
                <a:latin typeface="Times New Roman" pitchFamily="16" charset="0"/>
              </a:rPr>
              <a:t>Agricoltura, Caccia e Pesca</a:t>
            </a:r>
            <a:r>
              <a:rPr lang="it-IT" altLang="en-US" sz="1400" b="0" dirty="0" smtClean="0">
                <a:solidFill>
                  <a:srgbClr val="008000"/>
                </a:solidFill>
                <a:latin typeface="Times New Roman" pitchFamily="16" charset="0"/>
              </a:rPr>
              <a:t> </a:t>
            </a:r>
            <a:endParaRPr lang="it-IT" altLang="en-US" sz="1400" b="0" dirty="0">
              <a:solidFill>
                <a:srgbClr val="008000"/>
              </a:solidFill>
              <a:latin typeface="Times New Roman" pitchFamily="16" charset="0"/>
            </a:endParaRPr>
          </a:p>
        </p:txBody>
      </p:sp>
    </p:spTree>
    <p:extLst>
      <p:ext uri="{BB962C8B-B14F-4D97-AF65-F5344CB8AC3E}">
        <p14:creationId xmlns:p14="http://schemas.microsoft.com/office/powerpoint/2010/main" val="290779400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egnaposto numero diapositiva 5"/>
          <p:cNvSpPr>
            <a:spLocks noGrp="1"/>
          </p:cNvSpPr>
          <p:nvPr>
            <p:ph type="sldNum" idx="10"/>
          </p:nvPr>
        </p:nvSpPr>
        <p:spPr/>
        <p:txBody>
          <a:bodyPr/>
          <a:lstStyle/>
          <a:p>
            <a:fld id="{9C76A2EA-1EA7-47AC-B28C-A44141943437}" type="slidenum">
              <a:rPr lang="it-IT" altLang="it-IT"/>
              <a:pPr/>
              <a:t>13</a:t>
            </a:fld>
            <a:endParaRPr lang="it-IT" altLang="it-IT"/>
          </a:p>
        </p:txBody>
      </p:sp>
      <p:sp>
        <p:nvSpPr>
          <p:cNvPr id="20481" name="Rectangle 1"/>
          <p:cNvSpPr>
            <a:spLocks noChangeArrowheads="1"/>
          </p:cNvSpPr>
          <p:nvPr/>
        </p:nvSpPr>
        <p:spPr bwMode="auto">
          <a:xfrm>
            <a:off x="265" y="0"/>
            <a:ext cx="13002683" cy="22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sz="5119"/>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9342" y="4564484"/>
            <a:ext cx="5006936" cy="481731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0483" name="Group 3"/>
          <p:cNvGrpSpPr>
            <a:grpSpLocks/>
          </p:cNvGrpSpPr>
          <p:nvPr/>
        </p:nvGrpSpPr>
        <p:grpSpPr bwMode="auto">
          <a:xfrm>
            <a:off x="265" y="1991036"/>
            <a:ext cx="4117516" cy="4817314"/>
            <a:chOff x="0" y="882"/>
            <a:chExt cx="1824" cy="2134"/>
          </a:xfrm>
        </p:grpSpPr>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82"/>
              <a:ext cx="1824" cy="21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5" name="Text Box 5"/>
            <p:cNvSpPr txBox="1">
              <a:spLocks noChangeArrowheads="1"/>
            </p:cNvSpPr>
            <p:nvPr/>
          </p:nvSpPr>
          <p:spPr bwMode="auto">
            <a:xfrm>
              <a:off x="766" y="1707"/>
              <a:ext cx="248" cy="188"/>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5596" tIns="15358" rIns="25596" bIns="1535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9pPr>
            </a:lstStyle>
            <a:p>
              <a:pPr>
                <a:buClrTx/>
                <a:buFontTx/>
                <a:buNone/>
              </a:pPr>
              <a:r>
                <a:rPr lang="it-IT" altLang="it-IT" sz="1280" b="1">
                  <a:effectLst>
                    <a:outerShdw blurRad="38100" dist="38100" dir="2700000" algn="tl">
                      <a:srgbClr val="C0C0C0"/>
                    </a:outerShdw>
                  </a:effectLst>
                </a:rPr>
                <a:t>Roma</a:t>
              </a:r>
            </a:p>
          </p:txBody>
        </p:sp>
        <p:pic>
          <p:nvPicPr>
            <p:cNvPr id="2048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 y="1789"/>
              <a:ext cx="966" cy="100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20487" name="Group 7"/>
          <p:cNvGrpSpPr>
            <a:grpSpLocks/>
          </p:cNvGrpSpPr>
          <p:nvPr/>
        </p:nvGrpSpPr>
        <p:grpSpPr bwMode="auto">
          <a:xfrm>
            <a:off x="356936" y="575640"/>
            <a:ext cx="11761108" cy="1230288"/>
            <a:chOff x="158" y="255"/>
            <a:chExt cx="5210" cy="545"/>
          </a:xfrm>
        </p:grpSpPr>
        <p:grpSp>
          <p:nvGrpSpPr>
            <p:cNvPr id="20488" name="Group 8"/>
            <p:cNvGrpSpPr>
              <a:grpSpLocks/>
            </p:cNvGrpSpPr>
            <p:nvPr/>
          </p:nvGrpSpPr>
          <p:grpSpPr bwMode="auto">
            <a:xfrm>
              <a:off x="158" y="255"/>
              <a:ext cx="5210" cy="545"/>
              <a:chOff x="158" y="255"/>
              <a:chExt cx="5210" cy="545"/>
            </a:xfrm>
          </p:grpSpPr>
          <p:pic>
            <p:nvPicPr>
              <p:cNvPr id="20489"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21" y="255"/>
                <a:ext cx="447" cy="24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90" name="Text Box 10"/>
              <p:cNvSpPr txBox="1">
                <a:spLocks noChangeArrowheads="1"/>
              </p:cNvSpPr>
              <p:nvPr/>
            </p:nvSpPr>
            <p:spPr bwMode="auto">
              <a:xfrm>
                <a:off x="158" y="319"/>
                <a:ext cx="4803" cy="4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979" tIns="66549" rIns="127979" bIns="66549">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9pPr>
              </a:lstStyle>
              <a:p>
                <a:pPr>
                  <a:spcBef>
                    <a:spcPts val="1777"/>
                  </a:spcBef>
                  <a:buClrTx/>
                </a:pPr>
                <a:r>
                  <a:rPr lang="it-IT" altLang="it-IT" sz="2844" b="1">
                    <a:solidFill>
                      <a:srgbClr val="800000"/>
                    </a:solidFill>
                  </a:rPr>
                  <a:t>Supervision on CBs in Italy </a:t>
                </a:r>
              </a:p>
              <a:p>
                <a:pPr>
                  <a:spcBef>
                    <a:spcPts val="569"/>
                  </a:spcBef>
                  <a:buClrTx/>
                </a:pPr>
                <a:r>
                  <a:rPr lang="it-IT" altLang="it-IT" sz="2275">
                    <a:solidFill>
                      <a:srgbClr val="800000"/>
                    </a:solidFill>
                  </a:rPr>
                  <a:t>Legislative Decree nr. 220/95 and Ministerial Decree</a:t>
                </a:r>
                <a:r>
                  <a:rPr lang="it-IT" altLang="it-IT" sz="2844" b="1">
                    <a:solidFill>
                      <a:srgbClr val="800000"/>
                    </a:solidFill>
                  </a:rPr>
                  <a:t> </a:t>
                </a:r>
                <a:r>
                  <a:rPr lang="it-IT" altLang="it-IT" sz="2275">
                    <a:solidFill>
                      <a:srgbClr val="800000"/>
                    </a:solidFill>
                  </a:rPr>
                  <a:t>16 febbraio 2012</a:t>
                </a:r>
              </a:p>
            </p:txBody>
          </p:sp>
        </p:grpSp>
        <p:pic>
          <p:nvPicPr>
            <p:cNvPr id="20491"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9" y="300"/>
              <a:ext cx="341" cy="2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20492" name="Text Box 12"/>
          <p:cNvSpPr txBox="1">
            <a:spLocks noChangeArrowheads="1"/>
          </p:cNvSpPr>
          <p:nvPr/>
        </p:nvSpPr>
        <p:spPr bwMode="auto">
          <a:xfrm>
            <a:off x="2815256" y="1776583"/>
            <a:ext cx="10239613" cy="2502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979" tIns="66549" rIns="127979" bIns="66549">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9pPr>
          </a:lstStyle>
          <a:p>
            <a:pPr>
              <a:buClrTx/>
              <a:buFontTx/>
              <a:buNone/>
            </a:pPr>
            <a:r>
              <a:rPr lang="it-IT" altLang="it-IT" sz="2275" b="1">
                <a:effectLst>
                  <a:outerShdw blurRad="38100" dist="38100" dir="2700000" algn="tl">
                    <a:srgbClr val="FFFFFF"/>
                  </a:outerShdw>
                </a:effectLst>
              </a:rPr>
              <a:t>Ministero delle Politiche Agricole, alimentari e forestali</a:t>
            </a:r>
          </a:p>
          <a:p>
            <a:pPr>
              <a:buClrTx/>
              <a:buFontTx/>
              <a:buNone/>
            </a:pPr>
            <a:r>
              <a:rPr lang="it-IT" altLang="it-IT" sz="1991" u="sng">
                <a:effectLst>
                  <a:outerShdw blurRad="38100" dist="38100" dir="2700000" algn="tl">
                    <a:srgbClr val="FFFFFF"/>
                  </a:outerShdw>
                </a:effectLst>
              </a:rPr>
              <a:t>Ispettorato centrale della tutela della qualità e repressione frodi dei prodotti agroalimentari</a:t>
            </a:r>
            <a:r>
              <a:rPr lang="it-IT" altLang="it-IT" sz="1991">
                <a:effectLst>
                  <a:outerShdw blurRad="38100" dist="38100" dir="2700000" algn="tl">
                    <a:srgbClr val="FFFFFF"/>
                  </a:outerShdw>
                </a:effectLst>
              </a:rPr>
              <a:t>: ICQRF</a:t>
            </a:r>
          </a:p>
          <a:p>
            <a:pPr>
              <a:spcBef>
                <a:spcPts val="747"/>
              </a:spcBef>
              <a:buClrTx/>
            </a:pPr>
            <a:r>
              <a:rPr lang="it-IT" altLang="it-IT" sz="1991" b="1">
                <a:solidFill>
                  <a:srgbClr val="990000"/>
                </a:solidFill>
                <a:effectLst>
                  <a:outerShdw blurRad="38100" dist="38100" dir="2700000" algn="tl">
                    <a:srgbClr val="000000"/>
                  </a:outerShdw>
                </a:effectLst>
              </a:rPr>
              <a:t>FUNCTIONS: </a:t>
            </a:r>
          </a:p>
          <a:p>
            <a:pPr>
              <a:spcBef>
                <a:spcPts val="747"/>
              </a:spcBef>
              <a:buClrTx/>
            </a:pPr>
            <a:r>
              <a:rPr lang="it-IT" altLang="it-IT" sz="1991" b="1">
                <a:solidFill>
                  <a:srgbClr val="990000"/>
                </a:solidFill>
                <a:effectLst>
                  <a:outerShdw blurRad="38100" dist="38100" dir="2700000" algn="tl">
                    <a:srgbClr val="000000"/>
                  </a:outerShdw>
                </a:effectLst>
              </a:rPr>
              <a:t>  - GRANT AND WITHDRAWAL AUTHORIZATION CBs (VICO)</a:t>
            </a:r>
          </a:p>
          <a:p>
            <a:pPr>
              <a:buClrTx/>
              <a:buFontTx/>
              <a:buNone/>
            </a:pPr>
            <a:r>
              <a:rPr lang="it-IT" altLang="it-IT" sz="1991" b="1">
                <a:solidFill>
                  <a:srgbClr val="990000"/>
                </a:solidFill>
                <a:effectLst>
                  <a:outerShdw blurRad="38100" dist="38100" dir="2700000" algn="tl">
                    <a:srgbClr val="000000"/>
                  </a:outerShdw>
                </a:effectLst>
              </a:rPr>
              <a:t>      - SUPERVISION on CBs </a:t>
            </a:r>
            <a:r>
              <a:rPr lang="it-IT" altLang="it-IT" sz="1706">
                <a:solidFill>
                  <a:srgbClr val="990000"/>
                </a:solidFill>
                <a:effectLst>
                  <a:outerShdw blurRad="38100" dist="38100" dir="2700000" algn="tl">
                    <a:srgbClr val="000000"/>
                  </a:outerShdw>
                </a:effectLst>
              </a:rPr>
              <a:t>(</a:t>
            </a:r>
            <a:r>
              <a:rPr lang="en-US" altLang="it-IT" sz="1706">
                <a:solidFill>
                  <a:srgbClr val="990000"/>
                </a:solidFill>
                <a:effectLst>
                  <a:outerShdw blurRad="38100" dist="38100" dir="2700000" algn="tl">
                    <a:srgbClr val="000000"/>
                  </a:outerShdw>
                </a:effectLst>
              </a:rPr>
              <a:t>subsidiarity for the whole country</a:t>
            </a:r>
            <a:r>
              <a:rPr lang="it-IT" altLang="it-IT" sz="1706">
                <a:solidFill>
                  <a:srgbClr val="990000"/>
                </a:solidFill>
                <a:effectLst>
                  <a:outerShdw blurRad="38100" dist="38100" dir="2700000" algn="tl">
                    <a:srgbClr val="000000"/>
                  </a:outerShdw>
                </a:effectLst>
              </a:rPr>
              <a:t>) </a:t>
            </a:r>
            <a:r>
              <a:rPr lang="it-IT" altLang="it-IT" sz="1991" b="1">
                <a:solidFill>
                  <a:srgbClr val="990000"/>
                </a:solidFill>
                <a:effectLst>
                  <a:outerShdw blurRad="38100" dist="38100" dir="2700000" algn="tl">
                    <a:srgbClr val="000000"/>
                  </a:outerShdw>
                </a:effectLst>
              </a:rPr>
              <a:t>(PREF) </a:t>
            </a:r>
          </a:p>
          <a:p>
            <a:pPr>
              <a:buClrTx/>
              <a:buFontTx/>
              <a:buNone/>
            </a:pPr>
            <a:r>
              <a:rPr lang="it-IT" altLang="it-IT" sz="1991" b="1">
                <a:solidFill>
                  <a:srgbClr val="990000"/>
                </a:solidFill>
                <a:effectLst>
                  <a:outerShdw blurRad="38100" dist="38100" dir="2700000" algn="tl">
                    <a:srgbClr val="000000"/>
                  </a:outerShdw>
                </a:effectLst>
              </a:rPr>
              <a:t>          </a:t>
            </a:r>
            <a:r>
              <a:rPr lang="it-IT" altLang="it-IT" sz="1991" b="1">
                <a:solidFill>
                  <a:srgbClr val="000099"/>
                </a:solidFill>
                <a:effectLst>
                  <a:outerShdw blurRad="38100" dist="38100" dir="2700000" algn="tl">
                    <a:srgbClr val="000000"/>
                  </a:outerShdw>
                </a:effectLst>
              </a:rPr>
              <a:t>- </a:t>
            </a:r>
            <a:r>
              <a:rPr lang="it-IT" altLang="it-IT" sz="1991">
                <a:solidFill>
                  <a:srgbClr val="000099"/>
                </a:solidFill>
              </a:rPr>
              <a:t>ADMINISTRATIVE SANCTIONS</a:t>
            </a:r>
            <a:r>
              <a:rPr lang="it-IT" altLang="it-IT" sz="1991" b="1">
                <a:solidFill>
                  <a:srgbClr val="000099"/>
                </a:solidFill>
                <a:effectLst>
                  <a:outerShdw blurRad="38100" dist="38100" dir="2700000" algn="tl">
                    <a:srgbClr val="000000"/>
                  </a:outerShdw>
                </a:effectLst>
              </a:rPr>
              <a:t> </a:t>
            </a:r>
            <a:r>
              <a:rPr lang="it-IT" altLang="it-IT" sz="1706">
                <a:solidFill>
                  <a:srgbClr val="000099"/>
                </a:solidFill>
                <a:effectLst>
                  <a:outerShdw blurRad="38100" dist="38100" dir="2700000" algn="tl">
                    <a:srgbClr val="000000"/>
                  </a:outerShdw>
                </a:effectLst>
              </a:rPr>
              <a:t>on operators (for labelling and/or fraud)</a:t>
            </a:r>
          </a:p>
        </p:txBody>
      </p:sp>
      <p:grpSp>
        <p:nvGrpSpPr>
          <p:cNvPr id="20493" name="Group 13"/>
          <p:cNvGrpSpPr>
            <a:grpSpLocks/>
          </p:cNvGrpSpPr>
          <p:nvPr/>
        </p:nvGrpSpPr>
        <p:grpSpPr bwMode="auto">
          <a:xfrm>
            <a:off x="2815257" y="6514885"/>
            <a:ext cx="6334293" cy="2079075"/>
            <a:chOff x="1247" y="2886"/>
            <a:chExt cx="2806" cy="921"/>
          </a:xfrm>
        </p:grpSpPr>
        <p:sp>
          <p:nvSpPr>
            <p:cNvPr id="20494" name="Text Box 14"/>
            <p:cNvSpPr txBox="1">
              <a:spLocks noChangeArrowheads="1"/>
            </p:cNvSpPr>
            <p:nvPr/>
          </p:nvSpPr>
          <p:spPr bwMode="auto">
            <a:xfrm>
              <a:off x="1474" y="3340"/>
              <a:ext cx="2579" cy="4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979" tIns="66549" rIns="127979" bIns="66549">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9pPr>
            </a:lstStyle>
            <a:p>
              <a:pPr>
                <a:buClrTx/>
                <a:buFontTx/>
                <a:buNone/>
              </a:pPr>
              <a:r>
                <a:rPr lang="it-IT" altLang="it-IT" sz="1991" b="1">
                  <a:solidFill>
                    <a:srgbClr val="990000"/>
                  </a:solidFill>
                  <a:effectLst>
                    <a:outerShdw blurRad="38100" dist="38100" dir="2700000" algn="tl">
                      <a:srgbClr val="000000"/>
                    </a:outerShdw>
                  </a:effectLst>
                </a:rPr>
                <a:t>FUNCTIONS: </a:t>
              </a:r>
            </a:p>
            <a:p>
              <a:pPr>
                <a:buClrTx/>
                <a:buFontTx/>
                <a:buNone/>
              </a:pPr>
              <a:r>
                <a:rPr lang="it-IT" altLang="it-IT" sz="1991" b="1">
                  <a:solidFill>
                    <a:srgbClr val="990000"/>
                  </a:solidFill>
                  <a:effectLst>
                    <a:outerShdw blurRad="38100" dist="38100" dir="2700000" algn="tl">
                      <a:srgbClr val="000000"/>
                    </a:outerShdw>
                  </a:effectLst>
                </a:rPr>
                <a:t>- SUPERVISION on CBs </a:t>
              </a:r>
              <a:r>
                <a:rPr lang="en-US" altLang="it-IT" sz="1991" b="1">
                  <a:solidFill>
                    <a:srgbClr val="990000"/>
                  </a:solidFill>
                  <a:effectLst>
                    <a:outerShdw blurRad="38100" dist="38100" dir="2700000" algn="tl">
                      <a:srgbClr val="000000"/>
                    </a:outerShdw>
                  </a:effectLst>
                </a:rPr>
                <a:t>in the territory under its jurisdiction</a:t>
              </a:r>
            </a:p>
          </p:txBody>
        </p:sp>
        <p:sp>
          <p:nvSpPr>
            <p:cNvPr id="20495" name="Text Box 15"/>
            <p:cNvSpPr txBox="1">
              <a:spLocks noChangeArrowheads="1"/>
            </p:cNvSpPr>
            <p:nvPr/>
          </p:nvSpPr>
          <p:spPr bwMode="auto">
            <a:xfrm>
              <a:off x="1247" y="2886"/>
              <a:ext cx="2670" cy="3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979" tIns="66549" rIns="127979" bIns="66549">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9pPr>
            </a:lstStyle>
            <a:p>
              <a:pPr algn="r">
                <a:buClrTx/>
                <a:buFontTx/>
                <a:buNone/>
              </a:pPr>
              <a:r>
                <a:rPr lang="it-IT" altLang="it-IT" sz="2275" b="1">
                  <a:effectLst>
                    <a:outerShdw blurRad="38100" dist="38100" dir="2700000" algn="tl">
                      <a:srgbClr val="FFFFFF"/>
                    </a:outerShdw>
                  </a:effectLst>
                </a:rPr>
                <a:t>Department of Agricolture of the 19 Regions e 2 Provinces Auton.</a:t>
              </a:r>
            </a:p>
          </p:txBody>
        </p:sp>
      </p:grpSp>
      <p:sp>
        <p:nvSpPr>
          <p:cNvPr id="20496" name="AutoShape 16"/>
          <p:cNvSpPr>
            <a:spLocks noChangeArrowheads="1"/>
          </p:cNvSpPr>
          <p:nvPr/>
        </p:nvSpPr>
        <p:spPr bwMode="auto">
          <a:xfrm rot="17460000">
            <a:off x="5260031" y="3875974"/>
            <a:ext cx="1446999" cy="3523818"/>
          </a:xfrm>
          <a:prstGeom prst="downArrow">
            <a:avLst>
              <a:gd name="adj1" fmla="val 50000"/>
              <a:gd name="adj2" fmla="val 60881"/>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lIns="127979" tIns="66549" rIns="127979" bIns="66549"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Verdana" panose="020B0604030504040204" pitchFamily="34" charset="0"/>
                <a:ea typeface="Arial Unicode MS" panose="020B0604020202020204" pitchFamily="34" charset="-128"/>
                <a:cs typeface="Arial Unicode MS" panose="020B0604020202020204" pitchFamily="34" charset="-128"/>
              </a:defRPr>
            </a:lvl9pPr>
          </a:lstStyle>
          <a:p>
            <a:pPr algn="ctr">
              <a:buClrTx/>
              <a:buFontTx/>
              <a:buNone/>
            </a:pPr>
            <a:r>
              <a:rPr lang="it-IT" altLang="it-IT" sz="1991">
                <a:effectLst>
                  <a:outerShdw blurRad="38100" dist="38100" dir="2700000" algn="tl">
                    <a:srgbClr val="FFFFFF"/>
                  </a:outerShdw>
                </a:effectLst>
              </a:rPr>
              <a:t>in coordination with </a:t>
            </a:r>
          </a:p>
          <a:p>
            <a:pPr algn="ctr">
              <a:buClrTx/>
              <a:buFontTx/>
              <a:buNone/>
            </a:pPr>
            <a:r>
              <a:rPr lang="it-IT" altLang="it-IT" sz="1422">
                <a:effectLst>
                  <a:outerShdw blurRad="38100" dist="38100" dir="2700000" algn="tl">
                    <a:srgbClr val="FFFFFF"/>
                  </a:outerShdw>
                </a:effectLst>
              </a:rPr>
              <a:t>(DM 16 febbraio 2012)</a:t>
            </a:r>
          </a:p>
        </p:txBody>
      </p:sp>
    </p:spTree>
    <p:extLst>
      <p:ext uri="{BB962C8B-B14F-4D97-AF65-F5344CB8AC3E}">
        <p14:creationId xmlns:p14="http://schemas.microsoft.com/office/powerpoint/2010/main" val="382805077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7"/>
          <p:cNvSpPr txBox="1">
            <a:spLocks noChangeArrowheads="1"/>
          </p:cNvSpPr>
          <p:nvPr/>
        </p:nvSpPr>
        <p:spPr bwMode="auto">
          <a:xfrm>
            <a:off x="452934" y="2355726"/>
            <a:ext cx="10945216" cy="60208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30028" tIns="65014" rIns="130028" bIns="65014"/>
          <a:lstStyle>
            <a:lvl1pPr marL="339725" indent="-339725"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1200" b="1">
                <a:solidFill>
                  <a:schemeClr val="bg1"/>
                </a:solidFill>
                <a:latin typeface="Georgia" pitchFamily="18" charset="0"/>
                <a:ea typeface="Arial Unicode MS" pitchFamily="34" charset="-128"/>
                <a:cs typeface="Arial Unicode MS" pitchFamily="34" charset="-128"/>
              </a:defRPr>
            </a:lvl1pPr>
            <a:lvl2pPr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1200" b="1">
                <a:solidFill>
                  <a:schemeClr val="bg1"/>
                </a:solidFill>
                <a:latin typeface="Georgia" pitchFamily="18" charset="0"/>
                <a:ea typeface="Arial Unicode MS" pitchFamily="34" charset="-128"/>
                <a:cs typeface="Arial Unicode MS" pitchFamily="34" charset="-128"/>
              </a:defRPr>
            </a:lvl2pPr>
            <a:lvl3pPr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1200" b="1">
                <a:solidFill>
                  <a:schemeClr val="bg1"/>
                </a:solidFill>
                <a:latin typeface="Georgia" pitchFamily="18" charset="0"/>
                <a:ea typeface="Arial Unicode MS" pitchFamily="34" charset="-128"/>
                <a:cs typeface="Arial Unicode MS" pitchFamily="34" charset="-128"/>
              </a:defRPr>
            </a:lvl3pPr>
            <a:lvl4pPr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1200" b="1">
                <a:solidFill>
                  <a:schemeClr val="bg1"/>
                </a:solidFill>
                <a:latin typeface="Georgia" pitchFamily="18" charset="0"/>
                <a:ea typeface="Arial Unicode MS" pitchFamily="34" charset="-128"/>
                <a:cs typeface="Arial Unicode MS" pitchFamily="34" charset="-128"/>
              </a:defRPr>
            </a:lvl4pPr>
            <a:lvl5pPr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1200" b="1">
                <a:solidFill>
                  <a:schemeClr val="bg1"/>
                </a:solidFill>
                <a:latin typeface="Georgia" pitchFamily="18" charset="0"/>
                <a:ea typeface="Arial Unicode MS" pitchFamily="34" charset="-128"/>
                <a:cs typeface="Arial Unicode MS" pitchFamily="34" charset="-128"/>
              </a:defRPr>
            </a:lvl5pPr>
            <a:lvl6pPr marL="2514600" indent="-228600" defTabSz="449263" eaLnBrk="0" fontAlgn="base" hangingPunct="0">
              <a:lnSpc>
                <a:spcPct val="80000"/>
              </a:lnSpc>
              <a:spcBef>
                <a:spcPts val="75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1200" b="1">
                <a:solidFill>
                  <a:schemeClr val="bg1"/>
                </a:solidFill>
                <a:latin typeface="Georgia" pitchFamily="18" charset="0"/>
                <a:ea typeface="Arial Unicode MS" pitchFamily="34" charset="-128"/>
                <a:cs typeface="Arial Unicode MS" pitchFamily="34" charset="-128"/>
              </a:defRPr>
            </a:lvl6pPr>
            <a:lvl7pPr marL="2971800" indent="-228600" defTabSz="449263" eaLnBrk="0" fontAlgn="base" hangingPunct="0">
              <a:lnSpc>
                <a:spcPct val="80000"/>
              </a:lnSpc>
              <a:spcBef>
                <a:spcPts val="75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1200" b="1">
                <a:solidFill>
                  <a:schemeClr val="bg1"/>
                </a:solidFill>
                <a:latin typeface="Georgia" pitchFamily="18" charset="0"/>
                <a:ea typeface="Arial Unicode MS" pitchFamily="34" charset="-128"/>
                <a:cs typeface="Arial Unicode MS" pitchFamily="34" charset="-128"/>
              </a:defRPr>
            </a:lvl7pPr>
            <a:lvl8pPr marL="3429000" indent="-228600" defTabSz="449263" eaLnBrk="0" fontAlgn="base" hangingPunct="0">
              <a:lnSpc>
                <a:spcPct val="80000"/>
              </a:lnSpc>
              <a:spcBef>
                <a:spcPts val="75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1200" b="1">
                <a:solidFill>
                  <a:schemeClr val="bg1"/>
                </a:solidFill>
                <a:latin typeface="Georgia" pitchFamily="18" charset="0"/>
                <a:ea typeface="Arial Unicode MS" pitchFamily="34" charset="-128"/>
                <a:cs typeface="Arial Unicode MS" pitchFamily="34" charset="-128"/>
              </a:defRPr>
            </a:lvl8pPr>
            <a:lvl9pPr marL="3886200" indent="-228600" defTabSz="449263" eaLnBrk="0" fontAlgn="base" hangingPunct="0">
              <a:lnSpc>
                <a:spcPct val="80000"/>
              </a:lnSpc>
              <a:spcBef>
                <a:spcPts val="75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1200" b="1">
                <a:solidFill>
                  <a:schemeClr val="bg1"/>
                </a:solidFill>
                <a:latin typeface="Georgia" pitchFamily="18" charset="0"/>
                <a:ea typeface="Arial Unicode MS" pitchFamily="34" charset="-128"/>
                <a:cs typeface="Arial Unicode MS" pitchFamily="34" charset="-128"/>
              </a:defRPr>
            </a:lvl9pPr>
          </a:lstStyle>
          <a:p>
            <a:pPr marL="0" lvl="0" indent="0" algn="l" eaLnBrk="1" hangingPunct="1">
              <a:tabLst/>
            </a:pPr>
            <a:r>
              <a:rPr lang="it-IT" altLang="en-US" sz="2800" b="0" dirty="0" smtClean="0">
                <a:solidFill>
                  <a:srgbClr val="3333CC"/>
                </a:solidFill>
                <a:latin typeface="Arial" panose="020B0604020202020204" pitchFamily="34" charset="0"/>
                <a:cs typeface="Arial" panose="020B0604020202020204" pitchFamily="34" charset="0"/>
              </a:rPr>
              <a:t>The engagement of Emilia-Romagna </a:t>
            </a:r>
            <a:r>
              <a:rPr lang="it-IT" altLang="en-US" sz="2800" b="0" dirty="0" err="1" smtClean="0">
                <a:solidFill>
                  <a:srgbClr val="3333CC"/>
                </a:solidFill>
                <a:latin typeface="Arial" panose="020B0604020202020204" pitchFamily="34" charset="0"/>
                <a:cs typeface="Arial" panose="020B0604020202020204" pitchFamily="34" charset="0"/>
              </a:rPr>
              <a:t>region</a:t>
            </a:r>
            <a:r>
              <a:rPr lang="it-IT" altLang="en-US" sz="2800" b="0" dirty="0" smtClean="0">
                <a:solidFill>
                  <a:srgbClr val="3333CC"/>
                </a:solidFill>
                <a:latin typeface="Arial" panose="020B0604020202020204" pitchFamily="34" charset="0"/>
                <a:cs typeface="Arial" panose="020B0604020202020204" pitchFamily="34" charset="0"/>
              </a:rPr>
              <a:t> for </a:t>
            </a:r>
            <a:r>
              <a:rPr lang="it-IT" altLang="en-US" sz="2800" b="0" dirty="0" err="1">
                <a:solidFill>
                  <a:srgbClr val="3333CC"/>
                </a:solidFill>
                <a:latin typeface="Arial" panose="020B0604020202020204" pitchFamily="34" charset="0"/>
                <a:cs typeface="Arial" panose="020B0604020202020204" pitchFamily="34" charset="0"/>
              </a:rPr>
              <a:t>sustainable</a:t>
            </a:r>
            <a:r>
              <a:rPr lang="it-IT" altLang="en-US" sz="2800" b="0" dirty="0">
                <a:solidFill>
                  <a:srgbClr val="3333CC"/>
                </a:solidFill>
                <a:latin typeface="Arial" panose="020B0604020202020204" pitchFamily="34" charset="0"/>
                <a:cs typeface="Arial" panose="020B0604020202020204" pitchFamily="34" charset="0"/>
              </a:rPr>
              <a:t> </a:t>
            </a:r>
            <a:r>
              <a:rPr lang="it-IT" altLang="en-US" sz="2800" b="0" dirty="0" err="1">
                <a:solidFill>
                  <a:srgbClr val="3333CC"/>
                </a:solidFill>
                <a:latin typeface="Arial" panose="020B0604020202020204" pitchFamily="34" charset="0"/>
                <a:cs typeface="Arial" panose="020B0604020202020204" pitchFamily="34" charset="0"/>
              </a:rPr>
              <a:t>agriculture</a:t>
            </a:r>
            <a:r>
              <a:rPr lang="it-IT" altLang="en-US" sz="2800" b="0" dirty="0">
                <a:solidFill>
                  <a:srgbClr val="3333CC"/>
                </a:solidFill>
                <a:latin typeface="Arial" panose="020B0604020202020204" pitchFamily="34" charset="0"/>
                <a:cs typeface="Arial" panose="020B0604020202020204" pitchFamily="34" charset="0"/>
              </a:rPr>
              <a:t> and a </a:t>
            </a:r>
            <a:r>
              <a:rPr lang="it-IT" altLang="en-US" sz="2800" b="0" dirty="0" err="1">
                <a:solidFill>
                  <a:srgbClr val="3333CC"/>
                </a:solidFill>
                <a:latin typeface="Arial" panose="020B0604020202020204" pitchFamily="34" charset="0"/>
                <a:cs typeface="Arial" panose="020B0604020202020204" pitchFamily="34" charset="0"/>
              </a:rPr>
              <a:t>better</a:t>
            </a:r>
            <a:r>
              <a:rPr lang="it-IT" altLang="en-US" sz="2800" b="0" dirty="0">
                <a:solidFill>
                  <a:srgbClr val="3333CC"/>
                </a:solidFill>
                <a:latin typeface="Arial" panose="020B0604020202020204" pitchFamily="34" charset="0"/>
                <a:cs typeface="Arial" panose="020B0604020202020204" pitchFamily="34" charset="0"/>
              </a:rPr>
              <a:t> public </a:t>
            </a:r>
            <a:r>
              <a:rPr lang="it-IT" altLang="en-US" sz="2800" b="0" dirty="0" err="1">
                <a:solidFill>
                  <a:srgbClr val="3333CC"/>
                </a:solidFill>
                <a:latin typeface="Arial" panose="020B0604020202020204" pitchFamily="34" charset="0"/>
                <a:cs typeface="Arial" panose="020B0604020202020204" pitchFamily="34" charset="0"/>
              </a:rPr>
              <a:t>health</a:t>
            </a:r>
            <a:r>
              <a:rPr lang="it-IT" altLang="en-US" sz="2800" b="0" dirty="0">
                <a:solidFill>
                  <a:srgbClr val="3333CC"/>
                </a:solidFill>
                <a:latin typeface="Arial" panose="020B0604020202020204" pitchFamily="34" charset="0"/>
                <a:cs typeface="Arial" panose="020B0604020202020204" pitchFamily="34" charset="0"/>
              </a:rPr>
              <a:t> </a:t>
            </a:r>
            <a:r>
              <a:rPr lang="it-IT" altLang="en-US" sz="2800" b="0" dirty="0" err="1" smtClean="0">
                <a:solidFill>
                  <a:srgbClr val="3333CC"/>
                </a:solidFill>
                <a:latin typeface="Arial" panose="020B0604020202020204" pitchFamily="34" charset="0"/>
                <a:cs typeface="Arial" panose="020B0604020202020204" pitchFamily="34" charset="0"/>
              </a:rPr>
              <a:t>started</a:t>
            </a:r>
            <a:r>
              <a:rPr lang="it-IT" altLang="en-US" sz="2800" b="0" dirty="0" smtClean="0">
                <a:solidFill>
                  <a:srgbClr val="3333CC"/>
                </a:solidFill>
                <a:latin typeface="Arial" panose="020B0604020202020204" pitchFamily="34" charset="0"/>
                <a:cs typeface="Arial" panose="020B0604020202020204" pitchFamily="34" charset="0"/>
              </a:rPr>
              <a:t> 30 </a:t>
            </a:r>
            <a:r>
              <a:rPr lang="it-IT" altLang="en-US" sz="2800" b="0" dirty="0" err="1" smtClean="0">
                <a:solidFill>
                  <a:srgbClr val="3333CC"/>
                </a:solidFill>
                <a:latin typeface="Arial" panose="020B0604020202020204" pitchFamily="34" charset="0"/>
                <a:cs typeface="Arial" panose="020B0604020202020204" pitchFamily="34" charset="0"/>
              </a:rPr>
              <a:t>years</a:t>
            </a:r>
            <a:r>
              <a:rPr lang="it-IT" altLang="en-US" sz="2800" b="0" dirty="0" smtClean="0">
                <a:solidFill>
                  <a:srgbClr val="3333CC"/>
                </a:solidFill>
                <a:latin typeface="Arial" panose="020B0604020202020204" pitchFamily="34" charset="0"/>
                <a:cs typeface="Arial" panose="020B0604020202020204" pitchFamily="34" charset="0"/>
              </a:rPr>
              <a:t> ago with </a:t>
            </a:r>
          </a:p>
          <a:p>
            <a:pPr marL="0" lvl="0" indent="0" algn="l" eaLnBrk="1" hangingPunct="1">
              <a:tabLst/>
            </a:pPr>
            <a:r>
              <a:rPr lang="it-IT" altLang="en-US" sz="2800" b="0" dirty="0" smtClean="0">
                <a:solidFill>
                  <a:srgbClr val="3333CC"/>
                </a:solidFill>
                <a:latin typeface="Arial" panose="020B0604020202020204" pitchFamily="34" charset="0"/>
                <a:cs typeface="Arial" panose="020B0604020202020204" pitchFamily="34" charset="0"/>
              </a:rPr>
              <a:t>the </a:t>
            </a:r>
            <a:r>
              <a:rPr lang="it-IT" altLang="en-US" sz="2800" b="0" dirty="0" err="1" smtClean="0">
                <a:solidFill>
                  <a:srgbClr val="3333CC"/>
                </a:solidFill>
                <a:latin typeface="Arial" panose="020B0604020202020204" pitchFamily="34" charset="0"/>
                <a:cs typeface="Arial" panose="020B0604020202020204" pitchFamily="34" charset="0"/>
              </a:rPr>
              <a:t>introduction</a:t>
            </a:r>
            <a:r>
              <a:rPr lang="it-IT" altLang="en-US" sz="2800" b="0" dirty="0" smtClean="0">
                <a:solidFill>
                  <a:srgbClr val="3333CC"/>
                </a:solidFill>
                <a:latin typeface="Arial" panose="020B0604020202020204" pitchFamily="34" charset="0"/>
                <a:cs typeface="Arial" panose="020B0604020202020204" pitchFamily="34" charset="0"/>
              </a:rPr>
              <a:t> in </a:t>
            </a:r>
            <a:r>
              <a:rPr lang="it-IT" altLang="en-US" sz="2800" b="0" dirty="0" err="1" smtClean="0">
                <a:solidFill>
                  <a:srgbClr val="3333CC"/>
                </a:solidFill>
                <a:latin typeface="Arial" panose="020B0604020202020204" pitchFamily="34" charset="0"/>
                <a:cs typeface="Arial" panose="020B0604020202020204" pitchFamily="34" charset="0"/>
              </a:rPr>
              <a:t>farming</a:t>
            </a:r>
            <a:r>
              <a:rPr lang="it-IT" altLang="en-US" sz="2800" b="0" dirty="0" smtClean="0">
                <a:solidFill>
                  <a:srgbClr val="3333CC"/>
                </a:solidFill>
                <a:latin typeface="Arial" panose="020B0604020202020204" pitchFamily="34" charset="0"/>
                <a:cs typeface="Arial" panose="020B0604020202020204" pitchFamily="34" charset="0"/>
              </a:rPr>
              <a:t> the «</a:t>
            </a:r>
            <a:r>
              <a:rPr lang="it-IT" altLang="en-US" sz="2800" i="1" dirty="0" err="1" smtClean="0">
                <a:solidFill>
                  <a:srgbClr val="3333CC"/>
                </a:solidFill>
                <a:latin typeface="Arial" panose="020B0604020202020204" pitchFamily="34" charset="0"/>
                <a:cs typeface="Arial" panose="020B0604020202020204" pitchFamily="34" charset="0"/>
              </a:rPr>
              <a:t>Integrated</a:t>
            </a:r>
            <a:r>
              <a:rPr lang="it-IT" altLang="en-US" sz="2800" i="1" dirty="0" smtClean="0">
                <a:solidFill>
                  <a:srgbClr val="3333CC"/>
                </a:solidFill>
                <a:latin typeface="Arial" panose="020B0604020202020204" pitchFamily="34" charset="0"/>
                <a:cs typeface="Arial" panose="020B0604020202020204" pitchFamily="34" charset="0"/>
              </a:rPr>
              <a:t> Production </a:t>
            </a:r>
            <a:r>
              <a:rPr lang="it-IT" altLang="en-US" sz="2800" i="1" dirty="0" err="1" smtClean="0">
                <a:solidFill>
                  <a:srgbClr val="3333CC"/>
                </a:solidFill>
                <a:latin typeface="Arial" panose="020B0604020202020204" pitchFamily="34" charset="0"/>
                <a:cs typeface="Arial" panose="020B0604020202020204" pitchFamily="34" charset="0"/>
              </a:rPr>
              <a:t>approach</a:t>
            </a:r>
            <a:r>
              <a:rPr lang="it-IT" altLang="en-US" sz="2800" i="1" dirty="0" smtClean="0">
                <a:solidFill>
                  <a:srgbClr val="3333CC"/>
                </a:solidFill>
                <a:latin typeface="Arial" panose="020B0604020202020204" pitchFamily="34" charset="0"/>
                <a:cs typeface="Arial" panose="020B0604020202020204" pitchFamily="34" charset="0"/>
              </a:rPr>
              <a:t>»</a:t>
            </a:r>
            <a:r>
              <a:rPr lang="it-IT" altLang="en-US" sz="2800" b="0" dirty="0" smtClean="0">
                <a:solidFill>
                  <a:srgbClr val="3333CC"/>
                </a:solidFill>
                <a:latin typeface="Arial" panose="020B0604020202020204" pitchFamily="34" charset="0"/>
                <a:cs typeface="Arial" panose="020B0604020202020204" pitchFamily="34" charset="0"/>
              </a:rPr>
              <a:t> </a:t>
            </a:r>
            <a:endParaRPr lang="it-IT" altLang="en-US" sz="2800" b="0" dirty="0">
              <a:solidFill>
                <a:srgbClr val="3333CC"/>
              </a:solidFill>
              <a:latin typeface="Arial" panose="020B0604020202020204" pitchFamily="34" charset="0"/>
              <a:cs typeface="Arial" panose="020B0604020202020204" pitchFamily="34" charset="0"/>
            </a:endParaRPr>
          </a:p>
          <a:p>
            <a:pPr marL="0" indent="0" algn="l" eaLnBrk="1" hangingPunct="1">
              <a:spcBef>
                <a:spcPts val="0"/>
              </a:spcBef>
            </a:pPr>
            <a:endParaRPr lang="it-IT" altLang="it-IT" sz="2400" dirty="0" smtClean="0">
              <a:solidFill>
                <a:srgbClr val="C00000"/>
              </a:solidFill>
              <a:latin typeface="Arial" panose="020B0604020202020204" pitchFamily="34" charset="0"/>
              <a:cs typeface="Arial" panose="020B0604020202020204" pitchFamily="34" charset="0"/>
            </a:endParaRPr>
          </a:p>
          <a:p>
            <a:pPr marL="0" indent="0" algn="l" eaLnBrk="1" hangingPunct="1">
              <a:spcBef>
                <a:spcPts val="0"/>
              </a:spcBef>
            </a:pPr>
            <a:r>
              <a:rPr lang="it-IT" altLang="it-IT" sz="3600" dirty="0" smtClean="0">
                <a:solidFill>
                  <a:srgbClr val="C00000"/>
                </a:solidFill>
                <a:latin typeface="Arial" panose="020B0604020202020204" pitchFamily="34" charset="0"/>
                <a:cs typeface="Arial" panose="020B0604020202020204" pitchFamily="34" charset="0"/>
              </a:rPr>
              <a:t>The </a:t>
            </a:r>
            <a:r>
              <a:rPr lang="it-IT" altLang="it-IT" sz="3600" dirty="0" err="1" smtClean="0">
                <a:solidFill>
                  <a:srgbClr val="C00000"/>
                </a:solidFill>
                <a:latin typeface="Arial" panose="020B0604020202020204" pitchFamily="34" charset="0"/>
                <a:cs typeface="Arial" panose="020B0604020202020204" pitchFamily="34" charset="0"/>
              </a:rPr>
              <a:t>main</a:t>
            </a:r>
            <a:r>
              <a:rPr lang="it-IT" altLang="it-IT" sz="3600" dirty="0" smtClean="0">
                <a:solidFill>
                  <a:srgbClr val="C00000"/>
                </a:solidFill>
                <a:latin typeface="Arial" panose="020B0604020202020204" pitchFamily="34" charset="0"/>
                <a:cs typeface="Arial" panose="020B0604020202020204" pitchFamily="34" charset="0"/>
              </a:rPr>
              <a:t> </a:t>
            </a:r>
            <a:r>
              <a:rPr lang="it-IT" altLang="it-IT" sz="3600" dirty="0" err="1" smtClean="0">
                <a:solidFill>
                  <a:srgbClr val="C00000"/>
                </a:solidFill>
                <a:latin typeface="Arial" panose="020B0604020202020204" pitchFamily="34" charset="0"/>
                <a:cs typeface="Arial" panose="020B0604020202020204" pitchFamily="34" charset="0"/>
              </a:rPr>
              <a:t>objetive</a:t>
            </a:r>
            <a:r>
              <a:rPr lang="it-IT" altLang="it-IT" sz="4000" dirty="0" smtClean="0">
                <a:solidFill>
                  <a:srgbClr val="3333CC"/>
                </a:solidFill>
                <a:latin typeface="Arial" panose="020B0604020202020204" pitchFamily="34" charset="0"/>
                <a:cs typeface="Arial" panose="020B0604020202020204" pitchFamily="34" charset="0"/>
              </a:rPr>
              <a:t>: </a:t>
            </a:r>
            <a:endParaRPr lang="it-IT" altLang="it-IT" sz="4000" dirty="0">
              <a:solidFill>
                <a:srgbClr val="3333CC"/>
              </a:solidFill>
              <a:latin typeface="Arial" panose="020B0604020202020204" pitchFamily="34" charset="0"/>
              <a:cs typeface="Arial" panose="020B0604020202020204" pitchFamily="34" charset="0"/>
            </a:endParaRPr>
          </a:p>
          <a:p>
            <a:pPr marL="0" indent="0" algn="l" eaLnBrk="1" hangingPunct="1">
              <a:spcBef>
                <a:spcPts val="0"/>
              </a:spcBef>
            </a:pPr>
            <a:r>
              <a:rPr lang="it-IT" altLang="it-IT" sz="2800" dirty="0" err="1" smtClean="0">
                <a:solidFill>
                  <a:schemeClr val="accent2"/>
                </a:solidFill>
                <a:latin typeface="Arial" panose="020B0604020202020204" pitchFamily="34" charset="0"/>
                <a:cs typeface="Arial" panose="020B0604020202020204" pitchFamily="34" charset="0"/>
              </a:rPr>
              <a:t>Support</a:t>
            </a:r>
            <a:r>
              <a:rPr lang="it-IT" altLang="it-IT" sz="2800" dirty="0" smtClean="0">
                <a:solidFill>
                  <a:schemeClr val="accent2"/>
                </a:solidFill>
                <a:latin typeface="Arial" panose="020B0604020202020204" pitchFamily="34" charset="0"/>
                <a:cs typeface="Arial" panose="020B0604020202020204" pitchFamily="34" charset="0"/>
              </a:rPr>
              <a:t> </a:t>
            </a:r>
            <a:r>
              <a:rPr lang="it-IT" altLang="it-IT" sz="2800" dirty="0" err="1">
                <a:solidFill>
                  <a:schemeClr val="accent2"/>
                </a:solidFill>
                <a:latin typeface="Arial" panose="020B0604020202020204" pitchFamily="34" charset="0"/>
                <a:cs typeface="Arial" panose="020B0604020202020204" pitchFamily="34" charset="0"/>
              </a:rPr>
              <a:t>farming</a:t>
            </a:r>
            <a:r>
              <a:rPr lang="it-IT" altLang="it-IT" sz="2800" dirty="0" smtClean="0">
                <a:solidFill>
                  <a:schemeClr val="accent2"/>
                </a:solidFill>
                <a:latin typeface="Arial" panose="020B0604020202020204" pitchFamily="34" charset="0"/>
                <a:cs typeface="Arial" panose="020B0604020202020204" pitchFamily="34" charset="0"/>
              </a:rPr>
              <a:t> </a:t>
            </a:r>
            <a:r>
              <a:rPr lang="it-IT" altLang="it-IT" sz="2800" dirty="0" err="1" smtClean="0">
                <a:solidFill>
                  <a:schemeClr val="accent2"/>
                </a:solidFill>
                <a:latin typeface="Arial" panose="020B0604020202020204" pitchFamily="34" charset="0"/>
                <a:cs typeface="Arial" panose="020B0604020202020204" pitchFamily="34" charset="0"/>
              </a:rPr>
              <a:t>rules</a:t>
            </a:r>
            <a:r>
              <a:rPr lang="it-IT" altLang="it-IT" sz="2800" dirty="0" smtClean="0">
                <a:solidFill>
                  <a:schemeClr val="accent2"/>
                </a:solidFill>
                <a:latin typeface="Arial" panose="020B0604020202020204" pitchFamily="34" charset="0"/>
                <a:cs typeface="Arial" panose="020B0604020202020204" pitchFamily="34" charset="0"/>
              </a:rPr>
              <a:t> and </a:t>
            </a:r>
            <a:r>
              <a:rPr lang="it-IT" altLang="it-IT" sz="2800" dirty="0" err="1" smtClean="0">
                <a:solidFill>
                  <a:schemeClr val="accent2"/>
                </a:solidFill>
                <a:latin typeface="Arial" panose="020B0604020202020204" pitchFamily="34" charset="0"/>
                <a:cs typeface="Arial" panose="020B0604020202020204" pitchFamily="34" charset="0"/>
              </a:rPr>
              <a:t>adoption</a:t>
            </a:r>
            <a:r>
              <a:rPr lang="it-IT" altLang="it-IT" sz="2800" dirty="0" smtClean="0">
                <a:solidFill>
                  <a:schemeClr val="accent2"/>
                </a:solidFill>
                <a:latin typeface="Arial" panose="020B0604020202020204" pitchFamily="34" charset="0"/>
                <a:cs typeface="Arial" panose="020B0604020202020204" pitchFamily="34" charset="0"/>
              </a:rPr>
              <a:t> of </a:t>
            </a:r>
            <a:r>
              <a:rPr lang="it-IT" altLang="it-IT" sz="2800" dirty="0" err="1" smtClean="0">
                <a:solidFill>
                  <a:schemeClr val="accent2"/>
                </a:solidFill>
                <a:latin typeface="Arial" panose="020B0604020202020204" pitchFamily="34" charset="0"/>
                <a:cs typeface="Arial" panose="020B0604020202020204" pitchFamily="34" charset="0"/>
              </a:rPr>
              <a:t>disciplineries</a:t>
            </a:r>
            <a:r>
              <a:rPr lang="it-IT" altLang="it-IT" sz="2800" dirty="0" smtClean="0">
                <a:solidFill>
                  <a:schemeClr val="accent2"/>
                </a:solidFill>
                <a:latin typeface="Arial" panose="020B0604020202020204" pitchFamily="34" charset="0"/>
                <a:cs typeface="Arial" panose="020B0604020202020204" pitchFamily="34" charset="0"/>
              </a:rPr>
              <a:t> of production</a:t>
            </a:r>
            <a:endParaRPr lang="it-IT" altLang="it-IT" sz="3600" b="0" dirty="0">
              <a:solidFill>
                <a:srgbClr val="000000"/>
              </a:solidFill>
              <a:latin typeface="Arial" panose="020B0604020202020204" pitchFamily="34" charset="0"/>
              <a:cs typeface="Arial" panose="020B0604020202020204" pitchFamily="34" charset="0"/>
            </a:endParaRPr>
          </a:p>
          <a:p>
            <a:pPr marL="0" indent="0" algn="l" eaLnBrk="1" hangingPunct="1">
              <a:spcBef>
                <a:spcPts val="0"/>
              </a:spcBef>
            </a:pPr>
            <a:endParaRPr lang="it-IT" altLang="it-IT" sz="1800" dirty="0" smtClean="0">
              <a:solidFill>
                <a:srgbClr val="C00000"/>
              </a:solidFill>
              <a:latin typeface="Arial" panose="020B0604020202020204" pitchFamily="34" charset="0"/>
              <a:cs typeface="Arial" panose="020B0604020202020204" pitchFamily="34" charset="0"/>
            </a:endParaRPr>
          </a:p>
          <a:p>
            <a:pPr marL="0" indent="0" algn="l" eaLnBrk="1" hangingPunct="1">
              <a:spcBef>
                <a:spcPts val="0"/>
              </a:spcBef>
            </a:pPr>
            <a:r>
              <a:rPr lang="it-IT" altLang="it-IT" sz="3233" dirty="0" err="1" smtClean="0">
                <a:solidFill>
                  <a:srgbClr val="C00000"/>
                </a:solidFill>
                <a:latin typeface="Arial" panose="020B0604020202020204" pitchFamily="34" charset="0"/>
                <a:cs typeface="Arial" panose="020B0604020202020204" pitchFamily="34" charset="0"/>
              </a:rPr>
              <a:t>Specific</a:t>
            </a:r>
            <a:r>
              <a:rPr lang="it-IT" altLang="it-IT" sz="3233" dirty="0" smtClean="0">
                <a:solidFill>
                  <a:srgbClr val="C00000"/>
                </a:solidFill>
                <a:latin typeface="Arial" panose="020B0604020202020204" pitchFamily="34" charset="0"/>
                <a:cs typeface="Arial" panose="020B0604020202020204" pitchFamily="34" charset="0"/>
              </a:rPr>
              <a:t> </a:t>
            </a:r>
            <a:r>
              <a:rPr lang="it-IT" altLang="it-IT" sz="3233" dirty="0" err="1" smtClean="0">
                <a:solidFill>
                  <a:srgbClr val="C00000"/>
                </a:solidFill>
                <a:latin typeface="Arial" panose="020B0604020202020204" pitchFamily="34" charset="0"/>
                <a:cs typeface="Arial" panose="020B0604020202020204" pitchFamily="34" charset="0"/>
              </a:rPr>
              <a:t>objetives</a:t>
            </a:r>
            <a:r>
              <a:rPr lang="it-IT" altLang="it-IT" sz="3600" b="0" dirty="0" smtClean="0">
                <a:solidFill>
                  <a:srgbClr val="000000"/>
                </a:solidFill>
                <a:latin typeface="Arial" panose="020B0604020202020204" pitchFamily="34" charset="0"/>
                <a:cs typeface="Arial" panose="020B0604020202020204" pitchFamily="34" charset="0"/>
              </a:rPr>
              <a:t>:</a:t>
            </a:r>
          </a:p>
          <a:p>
            <a:pPr marL="0" algn="l" eaLnBrk="1" hangingPunct="1">
              <a:spcBef>
                <a:spcPts val="0"/>
              </a:spcBef>
              <a:buFont typeface="Times New Roman" pitchFamily="18" charset="0"/>
              <a:buChar char="•"/>
            </a:pPr>
            <a:r>
              <a:rPr lang="it-IT" altLang="it-IT" sz="2800" dirty="0" smtClean="0">
                <a:solidFill>
                  <a:schemeClr val="accent2"/>
                </a:solidFill>
                <a:latin typeface="Arial" panose="020B0604020202020204" pitchFamily="34" charset="0"/>
                <a:cs typeface="Arial" panose="020B0604020202020204" pitchFamily="34" charset="0"/>
              </a:rPr>
              <a:t>to reduce </a:t>
            </a:r>
            <a:r>
              <a:rPr lang="it-IT" altLang="it-IT" sz="2800" dirty="0">
                <a:solidFill>
                  <a:schemeClr val="accent2"/>
                </a:solidFill>
                <a:latin typeface="Arial" panose="020B0604020202020204" pitchFamily="34" charset="0"/>
                <a:cs typeface="Arial" panose="020B0604020202020204" pitchFamily="34" charset="0"/>
              </a:rPr>
              <a:t>the use of </a:t>
            </a:r>
            <a:r>
              <a:rPr lang="it-IT" altLang="it-IT" sz="2800" dirty="0" err="1" smtClean="0">
                <a:solidFill>
                  <a:schemeClr val="accent2"/>
                </a:solidFill>
                <a:latin typeface="Arial" panose="020B0604020202020204" pitchFamily="34" charset="0"/>
                <a:cs typeface="Arial" panose="020B0604020202020204" pitchFamily="34" charset="0"/>
              </a:rPr>
              <a:t>pesticides</a:t>
            </a:r>
            <a:r>
              <a:rPr lang="it-IT" altLang="it-IT" sz="2800" dirty="0" smtClean="0">
                <a:solidFill>
                  <a:schemeClr val="accent2"/>
                </a:solidFill>
                <a:latin typeface="Arial" panose="020B0604020202020204" pitchFamily="34" charset="0"/>
                <a:cs typeface="Arial" panose="020B0604020202020204" pitchFamily="34" charset="0"/>
              </a:rPr>
              <a:t> with </a:t>
            </a:r>
            <a:r>
              <a:rPr lang="it-IT" altLang="it-IT" sz="2800" dirty="0" err="1" smtClean="0">
                <a:solidFill>
                  <a:schemeClr val="accent2"/>
                </a:solidFill>
                <a:latin typeface="Arial" panose="020B0604020202020204" pitchFamily="34" charset="0"/>
                <a:cs typeface="Arial" panose="020B0604020202020204" pitchFamily="34" charset="0"/>
              </a:rPr>
              <a:t>pest</a:t>
            </a:r>
            <a:r>
              <a:rPr lang="it-IT" altLang="it-IT" sz="2800" dirty="0" smtClean="0">
                <a:solidFill>
                  <a:schemeClr val="accent2"/>
                </a:solidFill>
                <a:latin typeface="Arial" panose="020B0604020202020204" pitchFamily="34" charset="0"/>
                <a:cs typeface="Arial" panose="020B0604020202020204" pitchFamily="34" charset="0"/>
              </a:rPr>
              <a:t>  </a:t>
            </a:r>
            <a:r>
              <a:rPr lang="it-IT" altLang="it-IT" sz="2800" dirty="0">
                <a:solidFill>
                  <a:schemeClr val="accent2"/>
                </a:solidFill>
                <a:latin typeface="Arial" panose="020B0604020202020204" pitchFamily="34" charset="0"/>
                <a:cs typeface="Arial" panose="020B0604020202020204" pitchFamily="34" charset="0"/>
              </a:rPr>
              <a:t>and </a:t>
            </a:r>
            <a:r>
              <a:rPr lang="it-IT" altLang="it-IT" sz="2800" dirty="0" err="1">
                <a:solidFill>
                  <a:schemeClr val="accent2"/>
                </a:solidFill>
                <a:latin typeface="Arial" panose="020B0604020202020204" pitchFamily="34" charset="0"/>
                <a:cs typeface="Arial" panose="020B0604020202020204" pitchFamily="34" charset="0"/>
              </a:rPr>
              <a:t>weed</a:t>
            </a:r>
            <a:r>
              <a:rPr lang="it-IT" altLang="it-IT" sz="2800" dirty="0">
                <a:solidFill>
                  <a:schemeClr val="accent2"/>
                </a:solidFill>
                <a:latin typeface="Arial" panose="020B0604020202020204" pitchFamily="34" charset="0"/>
                <a:cs typeface="Arial" panose="020B0604020202020204" pitchFamily="34" charset="0"/>
              </a:rPr>
              <a:t> control</a:t>
            </a:r>
            <a:r>
              <a:rPr lang="it-IT" altLang="it-IT" sz="2800" dirty="0" smtClean="0">
                <a:solidFill>
                  <a:schemeClr val="accent2"/>
                </a:solidFill>
                <a:latin typeface="Arial" panose="020B0604020202020204" pitchFamily="34" charset="0"/>
                <a:cs typeface="Arial" panose="020B0604020202020204" pitchFamily="34" charset="0"/>
              </a:rPr>
              <a:t>;</a:t>
            </a:r>
          </a:p>
          <a:p>
            <a:pPr marL="0" algn="l" eaLnBrk="1" hangingPunct="1">
              <a:spcBef>
                <a:spcPts val="0"/>
              </a:spcBef>
              <a:buFont typeface="Times New Roman" pitchFamily="18" charset="0"/>
              <a:buChar char="•"/>
            </a:pPr>
            <a:r>
              <a:rPr lang="it-IT" altLang="it-IT" sz="2800" dirty="0">
                <a:solidFill>
                  <a:schemeClr val="accent2"/>
                </a:solidFill>
                <a:latin typeface="Arial" panose="020B0604020202020204" pitchFamily="34" charset="0"/>
                <a:cs typeface="Arial" panose="020B0604020202020204" pitchFamily="34" charset="0"/>
              </a:rPr>
              <a:t>t</a:t>
            </a:r>
            <a:r>
              <a:rPr lang="it-IT" altLang="it-IT" sz="2800" dirty="0" smtClean="0">
                <a:solidFill>
                  <a:schemeClr val="accent2"/>
                </a:solidFill>
                <a:latin typeface="Arial" panose="020B0604020202020204" pitchFamily="34" charset="0"/>
                <a:cs typeface="Arial" panose="020B0604020202020204" pitchFamily="34" charset="0"/>
              </a:rPr>
              <a:t>o </a:t>
            </a:r>
            <a:r>
              <a:rPr lang="it-IT" altLang="it-IT" sz="2800" dirty="0" err="1" smtClean="0">
                <a:solidFill>
                  <a:schemeClr val="accent2"/>
                </a:solidFill>
                <a:latin typeface="Arial" panose="020B0604020202020204" pitchFamily="34" charset="0"/>
                <a:cs typeface="Arial" panose="020B0604020202020204" pitchFamily="34" charset="0"/>
              </a:rPr>
              <a:t>optimize</a:t>
            </a:r>
            <a:r>
              <a:rPr lang="it-IT" altLang="it-IT" sz="2800" dirty="0" smtClean="0">
                <a:solidFill>
                  <a:schemeClr val="accent2"/>
                </a:solidFill>
                <a:latin typeface="Arial" panose="020B0604020202020204" pitchFamily="34" charset="0"/>
                <a:cs typeface="Arial" panose="020B0604020202020204" pitchFamily="34" charset="0"/>
              </a:rPr>
              <a:t> </a:t>
            </a:r>
            <a:r>
              <a:rPr lang="it-IT" altLang="it-IT" sz="2800" dirty="0">
                <a:solidFill>
                  <a:schemeClr val="accent2"/>
                </a:solidFill>
                <a:latin typeface="Arial" panose="020B0604020202020204" pitchFamily="34" charset="0"/>
                <a:cs typeface="Arial" panose="020B0604020202020204" pitchFamily="34" charset="0"/>
              </a:rPr>
              <a:t>the use of </a:t>
            </a:r>
            <a:r>
              <a:rPr lang="it-IT" altLang="it-IT" sz="2800" dirty="0" err="1">
                <a:solidFill>
                  <a:schemeClr val="accent2"/>
                </a:solidFill>
                <a:latin typeface="Arial" panose="020B0604020202020204" pitchFamily="34" charset="0"/>
                <a:cs typeface="Arial" panose="020B0604020202020204" pitchFamily="34" charset="0"/>
              </a:rPr>
              <a:t>fertilisers</a:t>
            </a:r>
            <a:r>
              <a:rPr lang="it-IT" altLang="it-IT" sz="2800" dirty="0">
                <a:solidFill>
                  <a:schemeClr val="accent2"/>
                </a:solidFill>
                <a:latin typeface="Arial" panose="020B0604020202020204" pitchFamily="34" charset="0"/>
                <a:cs typeface="Arial" panose="020B0604020202020204" pitchFamily="34" charset="0"/>
              </a:rPr>
              <a:t> </a:t>
            </a:r>
            <a:r>
              <a:rPr lang="it-IT" altLang="it-IT" sz="2800" dirty="0" err="1">
                <a:solidFill>
                  <a:schemeClr val="accent2"/>
                </a:solidFill>
                <a:latin typeface="Arial" panose="020B0604020202020204" pitchFamily="34" charset="0"/>
                <a:cs typeface="Arial" panose="020B0604020202020204" pitchFamily="34" charset="0"/>
              </a:rPr>
              <a:t>taking</a:t>
            </a:r>
            <a:r>
              <a:rPr lang="it-IT" altLang="it-IT" sz="2800" dirty="0">
                <a:solidFill>
                  <a:schemeClr val="accent2"/>
                </a:solidFill>
                <a:latin typeface="Arial" panose="020B0604020202020204" pitchFamily="34" charset="0"/>
                <a:cs typeface="Arial" panose="020B0604020202020204" pitchFamily="34" charset="0"/>
              </a:rPr>
              <a:t> </a:t>
            </a:r>
            <a:r>
              <a:rPr lang="it-IT" altLang="it-IT" sz="2800" dirty="0" err="1">
                <a:solidFill>
                  <a:schemeClr val="accent2"/>
                </a:solidFill>
                <a:latin typeface="Arial" panose="020B0604020202020204" pitchFamily="34" charset="0"/>
                <a:cs typeface="Arial" panose="020B0604020202020204" pitchFamily="34" charset="0"/>
              </a:rPr>
              <a:t>into</a:t>
            </a:r>
            <a:r>
              <a:rPr lang="it-IT" altLang="it-IT" sz="2800" dirty="0">
                <a:solidFill>
                  <a:schemeClr val="accent2"/>
                </a:solidFill>
                <a:latin typeface="Arial" panose="020B0604020202020204" pitchFamily="34" charset="0"/>
                <a:cs typeface="Arial" panose="020B0604020202020204" pitchFamily="34" charset="0"/>
              </a:rPr>
              <a:t> account of </a:t>
            </a:r>
            <a:r>
              <a:rPr lang="it-IT" altLang="it-IT" sz="2800" dirty="0" err="1">
                <a:solidFill>
                  <a:schemeClr val="accent2"/>
                </a:solidFill>
                <a:latin typeface="Arial" panose="020B0604020202020204" pitchFamily="34" charset="0"/>
                <a:cs typeface="Arial" panose="020B0604020202020204" pitchFamily="34" charset="0"/>
              </a:rPr>
              <a:t>type</a:t>
            </a:r>
            <a:r>
              <a:rPr lang="it-IT" altLang="it-IT" sz="2800" dirty="0">
                <a:solidFill>
                  <a:schemeClr val="accent2"/>
                </a:solidFill>
                <a:latin typeface="Arial" panose="020B0604020202020204" pitchFamily="34" charset="0"/>
                <a:cs typeface="Arial" panose="020B0604020202020204" pitchFamily="34" charset="0"/>
              </a:rPr>
              <a:t> </a:t>
            </a:r>
            <a:r>
              <a:rPr lang="it-IT" altLang="it-IT" sz="2800" dirty="0">
                <a:solidFill>
                  <a:schemeClr val="accent2"/>
                </a:solidFill>
                <a:latin typeface="Arial" panose="020B0604020202020204" pitchFamily="34" charset="0"/>
                <a:cs typeface="Arial" panose="020B0604020202020204" pitchFamily="34" charset="0"/>
              </a:rPr>
              <a:t>of </a:t>
            </a:r>
            <a:r>
              <a:rPr lang="it-IT" altLang="it-IT" sz="2800" dirty="0" err="1" smtClean="0">
                <a:solidFill>
                  <a:schemeClr val="accent2"/>
                </a:solidFill>
                <a:latin typeface="Arial" panose="020B0604020202020204" pitchFamily="34" charset="0"/>
                <a:cs typeface="Arial" panose="020B0604020202020204" pitchFamily="34" charset="0"/>
              </a:rPr>
              <a:t>soil</a:t>
            </a:r>
            <a:r>
              <a:rPr lang="it-IT" altLang="it-IT" sz="2800" dirty="0">
                <a:solidFill>
                  <a:schemeClr val="accent2"/>
                </a:solidFill>
                <a:latin typeface="Arial" panose="020B0604020202020204" pitchFamily="34" charset="0"/>
                <a:cs typeface="Arial" panose="020B0604020202020204" pitchFamily="34" charset="0"/>
              </a:rPr>
              <a:t>, </a:t>
            </a:r>
            <a:r>
              <a:rPr lang="it-IT" altLang="it-IT" sz="2800" dirty="0" err="1">
                <a:solidFill>
                  <a:schemeClr val="accent2"/>
                </a:solidFill>
                <a:latin typeface="Arial" panose="020B0604020202020204" pitchFamily="34" charset="0"/>
                <a:cs typeface="Arial" panose="020B0604020202020204" pitchFamily="34" charset="0"/>
              </a:rPr>
              <a:t>manure</a:t>
            </a:r>
            <a:r>
              <a:rPr lang="it-IT" altLang="it-IT" sz="2800" dirty="0">
                <a:solidFill>
                  <a:schemeClr val="accent2"/>
                </a:solidFill>
                <a:latin typeface="Arial" panose="020B0604020202020204" pitchFamily="34" charset="0"/>
                <a:cs typeface="Arial" panose="020B0604020202020204" pitchFamily="34" charset="0"/>
              </a:rPr>
              <a:t> and treatment </a:t>
            </a:r>
            <a:r>
              <a:rPr lang="it-IT" altLang="it-IT" sz="2800" dirty="0">
                <a:solidFill>
                  <a:schemeClr val="accent2"/>
                </a:solidFill>
                <a:latin typeface="Arial" panose="020B0604020202020204" pitchFamily="34" charset="0"/>
                <a:cs typeface="Arial" panose="020B0604020202020204" pitchFamily="34" charset="0"/>
              </a:rPr>
              <a:t>and </a:t>
            </a:r>
            <a:r>
              <a:rPr lang="it-IT" altLang="it-IT" sz="2800" dirty="0" err="1">
                <a:solidFill>
                  <a:schemeClr val="accent2"/>
                </a:solidFill>
                <a:latin typeface="Arial" panose="020B0604020202020204" pitchFamily="34" charset="0"/>
                <a:cs typeface="Arial" panose="020B0604020202020204" pitchFamily="34" charset="0"/>
              </a:rPr>
              <a:t>disposal</a:t>
            </a:r>
            <a:r>
              <a:rPr lang="it-IT" altLang="it-IT" sz="2800" dirty="0">
                <a:solidFill>
                  <a:schemeClr val="accent2"/>
                </a:solidFill>
                <a:latin typeface="Arial" panose="020B0604020202020204" pitchFamily="34" charset="0"/>
                <a:cs typeface="Arial" panose="020B0604020202020204" pitchFamily="34" charset="0"/>
              </a:rPr>
              <a:t>;</a:t>
            </a:r>
          </a:p>
          <a:p>
            <a:pPr marL="0" algn="l" eaLnBrk="1" hangingPunct="1">
              <a:spcBef>
                <a:spcPts val="0"/>
              </a:spcBef>
              <a:buFont typeface="Times New Roman" pitchFamily="18" charset="0"/>
              <a:buChar char="•"/>
            </a:pPr>
            <a:r>
              <a:rPr lang="it-IT" altLang="it-IT" sz="2800" dirty="0">
                <a:solidFill>
                  <a:schemeClr val="accent2"/>
                </a:solidFill>
                <a:latin typeface="Arial" panose="020B0604020202020204" pitchFamily="34" charset="0"/>
                <a:cs typeface="Arial" panose="020B0604020202020204" pitchFamily="34" charset="0"/>
              </a:rPr>
              <a:t>t</a:t>
            </a:r>
            <a:r>
              <a:rPr lang="it-IT" altLang="it-IT" sz="2800" dirty="0" smtClean="0">
                <a:solidFill>
                  <a:schemeClr val="accent2"/>
                </a:solidFill>
                <a:latin typeface="Arial" panose="020B0604020202020204" pitchFamily="34" charset="0"/>
                <a:cs typeface="Arial" panose="020B0604020202020204" pitchFamily="34" charset="0"/>
              </a:rPr>
              <a:t>o </a:t>
            </a:r>
            <a:r>
              <a:rPr lang="it-IT" altLang="it-IT" sz="2800" dirty="0" err="1" smtClean="0">
                <a:solidFill>
                  <a:schemeClr val="accent2"/>
                </a:solidFill>
                <a:latin typeface="Arial" panose="020B0604020202020204" pitchFamily="34" charset="0"/>
                <a:cs typeface="Arial" panose="020B0604020202020204" pitchFamily="34" charset="0"/>
              </a:rPr>
              <a:t>support</a:t>
            </a:r>
            <a:r>
              <a:rPr lang="it-IT" altLang="it-IT" sz="2800" dirty="0" smtClean="0">
                <a:solidFill>
                  <a:schemeClr val="accent2"/>
                </a:solidFill>
                <a:latin typeface="Arial" panose="020B0604020202020204" pitchFamily="34" charset="0"/>
                <a:cs typeface="Arial" panose="020B0604020202020204" pitchFamily="34" charset="0"/>
              </a:rPr>
              <a:t> </a:t>
            </a:r>
            <a:r>
              <a:rPr lang="it-IT" altLang="it-IT" sz="2800" dirty="0" err="1" smtClean="0">
                <a:solidFill>
                  <a:schemeClr val="accent2"/>
                </a:solidFill>
                <a:latin typeface="Arial" panose="020B0604020202020204" pitchFamily="34" charset="0"/>
                <a:cs typeface="Arial" panose="020B0604020202020204" pitchFamily="34" charset="0"/>
              </a:rPr>
              <a:t>crop</a:t>
            </a:r>
            <a:r>
              <a:rPr lang="it-IT" altLang="it-IT" sz="2800" dirty="0" smtClean="0">
                <a:solidFill>
                  <a:schemeClr val="accent2"/>
                </a:solidFill>
                <a:latin typeface="Arial" panose="020B0604020202020204" pitchFamily="34" charset="0"/>
                <a:cs typeface="Arial" panose="020B0604020202020204" pitchFamily="34" charset="0"/>
              </a:rPr>
              <a:t> </a:t>
            </a:r>
            <a:r>
              <a:rPr lang="it-IT" altLang="it-IT" sz="2800" dirty="0" err="1">
                <a:solidFill>
                  <a:schemeClr val="accent2"/>
                </a:solidFill>
                <a:latin typeface="Arial" panose="020B0604020202020204" pitchFamily="34" charset="0"/>
                <a:cs typeface="Arial" panose="020B0604020202020204" pitchFamily="34" charset="0"/>
              </a:rPr>
              <a:t>rotation</a:t>
            </a:r>
            <a:r>
              <a:rPr lang="it-IT" altLang="it-IT" sz="2800" dirty="0">
                <a:solidFill>
                  <a:schemeClr val="accent2"/>
                </a:solidFill>
                <a:latin typeface="Arial" panose="020B0604020202020204" pitchFamily="34" charset="0"/>
                <a:cs typeface="Arial" panose="020B0604020202020204" pitchFamily="34" charset="0"/>
              </a:rPr>
              <a:t>, </a:t>
            </a:r>
            <a:r>
              <a:rPr lang="it-IT" altLang="it-IT" sz="2800" dirty="0" err="1">
                <a:solidFill>
                  <a:schemeClr val="accent2"/>
                </a:solidFill>
                <a:latin typeface="Arial" panose="020B0604020202020204" pitchFamily="34" charset="0"/>
                <a:cs typeface="Arial" panose="020B0604020202020204" pitchFamily="34" charset="0"/>
              </a:rPr>
              <a:t>soil</a:t>
            </a:r>
            <a:r>
              <a:rPr lang="it-IT" altLang="it-IT" sz="2800" dirty="0">
                <a:solidFill>
                  <a:schemeClr val="accent2"/>
                </a:solidFill>
                <a:latin typeface="Arial" panose="020B0604020202020204" pitchFamily="34" charset="0"/>
                <a:cs typeface="Arial" panose="020B0604020202020204" pitchFamily="34" charset="0"/>
              </a:rPr>
              <a:t> </a:t>
            </a:r>
            <a:r>
              <a:rPr lang="it-IT" altLang="it-IT" sz="2800" dirty="0" smtClean="0">
                <a:solidFill>
                  <a:schemeClr val="accent2"/>
                </a:solidFill>
                <a:latin typeface="Arial" panose="020B0604020202020204" pitchFamily="34" charset="0"/>
                <a:cs typeface="Arial" panose="020B0604020202020204" pitchFamily="34" charset="0"/>
              </a:rPr>
              <a:t>and </a:t>
            </a:r>
            <a:r>
              <a:rPr lang="it-IT" altLang="it-IT" sz="2800" dirty="0" err="1" smtClean="0">
                <a:solidFill>
                  <a:schemeClr val="accent2"/>
                </a:solidFill>
                <a:latin typeface="Arial" panose="020B0604020202020204" pitchFamily="34" charset="0"/>
                <a:cs typeface="Arial" panose="020B0604020202020204" pitchFamily="34" charset="0"/>
              </a:rPr>
              <a:t>irrigation</a:t>
            </a:r>
            <a:r>
              <a:rPr lang="it-IT" altLang="it-IT" sz="2800" dirty="0">
                <a:solidFill>
                  <a:schemeClr val="accent2"/>
                </a:solidFill>
                <a:latin typeface="Arial" panose="020B0604020202020204" pitchFamily="34" charset="0"/>
                <a:cs typeface="Arial" panose="020B0604020202020204" pitchFamily="34" charset="0"/>
              </a:rPr>
              <a:t> </a:t>
            </a:r>
            <a:r>
              <a:rPr lang="it-IT" altLang="it-IT" sz="2800" dirty="0">
                <a:solidFill>
                  <a:schemeClr val="accent2"/>
                </a:solidFill>
                <a:latin typeface="Arial" panose="020B0604020202020204" pitchFamily="34" charset="0"/>
                <a:cs typeface="Arial" panose="020B0604020202020204" pitchFamily="34" charset="0"/>
              </a:rPr>
              <a:t>management</a:t>
            </a:r>
            <a:r>
              <a:rPr lang="it-IT" altLang="it-IT" sz="2800" dirty="0">
                <a:solidFill>
                  <a:schemeClr val="accent2"/>
                </a:solidFill>
                <a:latin typeface="Arial" panose="020B0604020202020204" pitchFamily="34" charset="0"/>
                <a:cs typeface="Arial" panose="020B0604020202020204" pitchFamily="34" charset="0"/>
              </a:rPr>
              <a:t> </a:t>
            </a:r>
            <a:endParaRPr lang="it-IT" altLang="it-IT" sz="2800" dirty="0">
              <a:solidFill>
                <a:schemeClr val="accent2"/>
              </a:solidFill>
              <a:latin typeface="Arial" panose="020B0604020202020204" pitchFamily="34" charset="0"/>
              <a:cs typeface="Arial" panose="020B0604020202020204" pitchFamily="34" charset="0"/>
            </a:endParaRPr>
          </a:p>
          <a:p>
            <a:pPr marL="0" algn="l" eaLnBrk="1" hangingPunct="1">
              <a:spcBef>
                <a:spcPts val="0"/>
              </a:spcBef>
              <a:buFont typeface="Times New Roman" pitchFamily="18" charset="0"/>
              <a:buChar char="•"/>
            </a:pPr>
            <a:r>
              <a:rPr lang="it-IT" altLang="it-IT" sz="2800" dirty="0" err="1">
                <a:solidFill>
                  <a:schemeClr val="accent2"/>
                </a:solidFill>
                <a:latin typeface="Arial" panose="020B0604020202020204" pitchFamily="34" charset="0"/>
                <a:cs typeface="Arial" panose="020B0604020202020204" pitchFamily="34" charset="0"/>
              </a:rPr>
              <a:t>Extention</a:t>
            </a:r>
            <a:r>
              <a:rPr lang="it-IT" altLang="it-IT" sz="2800" dirty="0">
                <a:solidFill>
                  <a:schemeClr val="accent2"/>
                </a:solidFill>
                <a:latin typeface="Arial" panose="020B0604020202020204" pitchFamily="34" charset="0"/>
                <a:cs typeface="Arial" panose="020B0604020202020204" pitchFamily="34" charset="0"/>
              </a:rPr>
              <a:t> </a:t>
            </a:r>
            <a:r>
              <a:rPr lang="it-IT" altLang="it-IT" sz="2800" dirty="0">
                <a:solidFill>
                  <a:schemeClr val="accent2"/>
                </a:solidFill>
                <a:latin typeface="Arial" panose="020B0604020202020204" pitchFamily="34" charset="0"/>
                <a:cs typeface="Arial" panose="020B0604020202020204" pitchFamily="34" charset="0"/>
              </a:rPr>
              <a:t>service and </a:t>
            </a:r>
            <a:r>
              <a:rPr lang="it-IT" altLang="it-IT" sz="2800" dirty="0" err="1">
                <a:solidFill>
                  <a:schemeClr val="accent2"/>
                </a:solidFill>
                <a:latin typeface="Arial" panose="020B0604020202020204" pitchFamily="34" charset="0"/>
                <a:cs typeface="Arial" panose="020B0604020202020204" pitchFamily="34" charset="0"/>
              </a:rPr>
              <a:t>technical</a:t>
            </a:r>
            <a:r>
              <a:rPr lang="it-IT" altLang="it-IT" sz="2800" dirty="0">
                <a:solidFill>
                  <a:schemeClr val="accent2"/>
                </a:solidFill>
                <a:latin typeface="Arial" panose="020B0604020202020204" pitchFamily="34" charset="0"/>
                <a:cs typeface="Arial" panose="020B0604020202020204" pitchFamily="34" charset="0"/>
              </a:rPr>
              <a:t> </a:t>
            </a:r>
            <a:r>
              <a:rPr lang="it-IT" altLang="it-IT" sz="2800" dirty="0" err="1">
                <a:solidFill>
                  <a:schemeClr val="accent2"/>
                </a:solidFill>
                <a:latin typeface="Arial" panose="020B0604020202020204" pitchFamily="34" charset="0"/>
                <a:cs typeface="Arial" panose="020B0604020202020204" pitchFamily="34" charset="0"/>
              </a:rPr>
              <a:t>advise</a:t>
            </a:r>
            <a:r>
              <a:rPr lang="it-IT" altLang="it-IT" sz="2800" dirty="0">
                <a:solidFill>
                  <a:schemeClr val="accent2"/>
                </a:solidFill>
                <a:latin typeface="Arial" panose="020B0604020202020204" pitchFamily="34" charset="0"/>
                <a:cs typeface="Arial" panose="020B0604020202020204" pitchFamily="34" charset="0"/>
              </a:rPr>
              <a:t>. </a:t>
            </a:r>
          </a:p>
          <a:p>
            <a:pPr marL="0" indent="0" algn="l" eaLnBrk="1" hangingPunct="1">
              <a:spcBef>
                <a:spcPts val="0"/>
              </a:spcBef>
            </a:pPr>
            <a:r>
              <a:rPr lang="it-IT" altLang="it-IT" sz="2400" dirty="0" smtClean="0">
                <a:solidFill>
                  <a:srgbClr val="C00000"/>
                </a:solidFill>
                <a:latin typeface="Arial" panose="020B0604020202020204" pitchFamily="34" charset="0"/>
                <a:cs typeface="Arial" panose="020B0604020202020204" pitchFamily="34" charset="0"/>
              </a:rPr>
              <a:t> </a:t>
            </a:r>
            <a:endParaRPr lang="it-IT" altLang="it-IT" sz="2400" dirty="0">
              <a:solidFill>
                <a:srgbClr val="C00000"/>
              </a:solidFill>
              <a:latin typeface="Arial" panose="020B0604020202020204" pitchFamily="34" charset="0"/>
              <a:cs typeface="Arial" panose="020B0604020202020204" pitchFamily="34" charset="0"/>
            </a:endParaRPr>
          </a:p>
          <a:p>
            <a:pPr marL="0" algn="l" eaLnBrk="1" hangingPunct="1">
              <a:spcBef>
                <a:spcPts val="0"/>
              </a:spcBef>
              <a:buFont typeface="Times New Roman" pitchFamily="18" charset="0"/>
              <a:buChar char="•"/>
            </a:pPr>
            <a:endParaRPr lang="it-IT" altLang="it-IT" sz="2400" dirty="0" smtClean="0">
              <a:solidFill>
                <a:srgbClr val="C00000"/>
              </a:solidFill>
              <a:latin typeface="Arial" panose="020B0604020202020204" pitchFamily="34" charset="0"/>
              <a:cs typeface="Arial" panose="020B0604020202020204" pitchFamily="34" charset="0"/>
            </a:endParaRPr>
          </a:p>
          <a:p>
            <a:pPr marL="0" indent="0" algn="l" eaLnBrk="1" hangingPunct="1">
              <a:spcBef>
                <a:spcPts val="0"/>
              </a:spcBef>
            </a:pPr>
            <a:endParaRPr lang="it-IT" altLang="it-IT" sz="2400" dirty="0" smtClean="0">
              <a:solidFill>
                <a:srgbClr val="000000"/>
              </a:solidFill>
              <a:latin typeface="Arial" panose="020B0604020202020204" pitchFamily="34" charset="0"/>
              <a:cs typeface="Arial" panose="020B0604020202020204" pitchFamily="34" charset="0"/>
            </a:endParaRPr>
          </a:p>
          <a:p>
            <a:pPr marL="0" indent="0" algn="l" eaLnBrk="1" hangingPunct="1">
              <a:spcBef>
                <a:spcPts val="0"/>
              </a:spcBef>
            </a:pPr>
            <a:endParaRPr lang="it-IT" altLang="it-IT" sz="2400" dirty="0" smtClean="0">
              <a:solidFill>
                <a:srgbClr val="000000"/>
              </a:solidFill>
              <a:latin typeface="Arial" panose="020B0604020202020204" pitchFamily="34" charset="0"/>
              <a:cs typeface="Arial" panose="020B0604020202020204" pitchFamily="34" charset="0"/>
            </a:endParaRPr>
          </a:p>
        </p:txBody>
      </p:sp>
      <p:sp>
        <p:nvSpPr>
          <p:cNvPr id="4" name="Text Box 2"/>
          <p:cNvSpPr txBox="1">
            <a:spLocks noChangeArrowheads="1"/>
          </p:cNvSpPr>
          <p:nvPr/>
        </p:nvSpPr>
        <p:spPr bwMode="auto">
          <a:xfrm>
            <a:off x="7437710" y="9124478"/>
            <a:ext cx="5256584" cy="442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27980" tIns="66550" rIns="127980" bIns="6655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5pPr>
            <a:lvl6pPr marL="25146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6pPr>
            <a:lvl7pPr marL="29718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7pPr>
            <a:lvl8pPr marL="34290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8pPr>
            <a:lvl9pPr marL="38862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9pPr>
          </a:lstStyle>
          <a:p>
            <a:pPr algn="r" eaLnBrk="0" hangingPunct="0">
              <a:spcBef>
                <a:spcPts val="889"/>
              </a:spcBef>
              <a:buClrTx/>
            </a:pPr>
            <a:r>
              <a:rPr lang="it-IT" altLang="en-US" sz="2000" b="0" i="1" dirty="0">
                <a:solidFill>
                  <a:srgbClr val="008000"/>
                </a:solidFill>
                <a:latin typeface="Times New Roman" pitchFamily="16" charset="0"/>
              </a:rPr>
              <a:t>Direzione</a:t>
            </a:r>
            <a:r>
              <a:rPr lang="it-IT" altLang="en-US" sz="2000" b="0" dirty="0">
                <a:solidFill>
                  <a:srgbClr val="008000"/>
                </a:solidFill>
                <a:latin typeface="Times New Roman" pitchFamily="16" charset="0"/>
              </a:rPr>
              <a:t> </a:t>
            </a:r>
            <a:r>
              <a:rPr lang="it-IT" altLang="en-US" sz="2000" b="0" i="1" dirty="0">
                <a:solidFill>
                  <a:srgbClr val="008000"/>
                </a:solidFill>
                <a:latin typeface="Times New Roman" pitchFamily="16" charset="0"/>
              </a:rPr>
              <a:t>Generale </a:t>
            </a:r>
            <a:r>
              <a:rPr lang="it-IT" altLang="en-US" sz="2000" b="0" i="1" dirty="0" smtClean="0">
                <a:solidFill>
                  <a:srgbClr val="008000"/>
                </a:solidFill>
                <a:latin typeface="Times New Roman" pitchFamily="16" charset="0"/>
              </a:rPr>
              <a:t>Agricoltura, Caccia e Pesca</a:t>
            </a:r>
            <a:r>
              <a:rPr lang="it-IT" altLang="en-US" sz="1400" b="0" dirty="0" smtClean="0">
                <a:solidFill>
                  <a:srgbClr val="008000"/>
                </a:solidFill>
                <a:latin typeface="Times New Roman" pitchFamily="16" charset="0"/>
              </a:rPr>
              <a:t> </a:t>
            </a:r>
            <a:endParaRPr lang="it-IT" altLang="en-US" sz="1400" b="0" dirty="0">
              <a:solidFill>
                <a:srgbClr val="008000"/>
              </a:solidFill>
              <a:latin typeface="Times New Roman" pitchFamily="16" charset="0"/>
            </a:endParaRPr>
          </a:p>
        </p:txBody>
      </p:sp>
      <p:sp>
        <p:nvSpPr>
          <p:cNvPr id="3" name="Rettangolo 2"/>
          <p:cNvSpPr/>
          <p:nvPr/>
        </p:nvSpPr>
        <p:spPr>
          <a:xfrm>
            <a:off x="524942" y="1563638"/>
            <a:ext cx="8280920" cy="646331"/>
          </a:xfrm>
          <a:prstGeom prst="rect">
            <a:avLst/>
          </a:prstGeom>
        </p:spPr>
        <p:txBody>
          <a:bodyPr wrap="square">
            <a:spAutoFit/>
          </a:bodyPr>
          <a:lstStyle/>
          <a:p>
            <a:pPr algn="l"/>
            <a:r>
              <a:rPr lang="it-IT" dirty="0">
                <a:solidFill>
                  <a:srgbClr val="41631B"/>
                </a:solidFill>
                <a:latin typeface="Arial" pitchFamily="34" charset="0"/>
                <a:cs typeface="Arial" pitchFamily="34" charset="0"/>
              </a:rPr>
              <a:t>«</a:t>
            </a:r>
            <a:r>
              <a:rPr lang="it-IT" b="1" i="1" dirty="0" err="1">
                <a:solidFill>
                  <a:srgbClr val="41631B"/>
                </a:solidFill>
                <a:latin typeface="Arial" pitchFamily="34" charset="0"/>
                <a:cs typeface="Arial" pitchFamily="34" charset="0"/>
              </a:rPr>
              <a:t>Integrated</a:t>
            </a:r>
            <a:r>
              <a:rPr lang="it-IT" b="1" i="1" dirty="0">
                <a:solidFill>
                  <a:srgbClr val="41631B"/>
                </a:solidFill>
                <a:latin typeface="Arial" pitchFamily="34" charset="0"/>
                <a:cs typeface="Arial" pitchFamily="34" charset="0"/>
              </a:rPr>
              <a:t> production </a:t>
            </a:r>
            <a:r>
              <a:rPr lang="it-IT" b="1" i="1" dirty="0" err="1">
                <a:solidFill>
                  <a:srgbClr val="41631B"/>
                </a:solidFill>
                <a:latin typeface="Arial" pitchFamily="34" charset="0"/>
                <a:cs typeface="Arial" pitchFamily="34" charset="0"/>
              </a:rPr>
              <a:t>approach</a:t>
            </a:r>
            <a:r>
              <a:rPr lang="it-IT" b="1" i="1" dirty="0">
                <a:solidFill>
                  <a:srgbClr val="41631B"/>
                </a:solidFill>
                <a:latin typeface="Arial" pitchFamily="34" charset="0"/>
                <a:cs typeface="Arial" pitchFamily="34" charset="0"/>
              </a:rPr>
              <a:t>»</a:t>
            </a:r>
            <a:endParaRPr lang="it-IT" sz="4400" dirty="0">
              <a:solidFill>
                <a:srgbClr val="41631B"/>
              </a:solidFill>
              <a:latin typeface="Arial" pitchFamily="34" charset="0"/>
              <a:cs typeface="Arial" pitchFamily="34" charset="0"/>
            </a:endParaRPr>
          </a:p>
        </p:txBody>
      </p:sp>
      <p:sp>
        <p:nvSpPr>
          <p:cNvPr id="7" name="Rettangolo 6"/>
          <p:cNvSpPr/>
          <p:nvPr/>
        </p:nvSpPr>
        <p:spPr>
          <a:xfrm>
            <a:off x="526467" y="699542"/>
            <a:ext cx="12181471" cy="861774"/>
          </a:xfrm>
          <a:prstGeom prst="rect">
            <a:avLst/>
          </a:prstGeom>
        </p:spPr>
        <p:txBody>
          <a:bodyPr wrap="square">
            <a:spAutoFit/>
          </a:bodyPr>
          <a:lstStyle/>
          <a:p>
            <a:pPr algn="l"/>
            <a:r>
              <a:rPr lang="it-IT" sz="4000" dirty="0" err="1" smtClean="0">
                <a:solidFill>
                  <a:srgbClr val="C00000"/>
                </a:solidFill>
                <a:latin typeface="Arial" pitchFamily="34" charset="0"/>
                <a:cs typeface="Arial" pitchFamily="34" charset="0"/>
              </a:rPr>
              <a:t>Sustainable</a:t>
            </a:r>
            <a:r>
              <a:rPr lang="it-IT" sz="4000" dirty="0" smtClean="0">
                <a:solidFill>
                  <a:srgbClr val="C00000"/>
                </a:solidFill>
                <a:latin typeface="Arial" pitchFamily="34" charset="0"/>
                <a:cs typeface="Arial" pitchFamily="34" charset="0"/>
              </a:rPr>
              <a:t> </a:t>
            </a:r>
            <a:r>
              <a:rPr lang="it-IT" sz="4000" dirty="0" err="1">
                <a:solidFill>
                  <a:srgbClr val="C00000"/>
                </a:solidFill>
                <a:latin typeface="Arial" pitchFamily="34" charset="0"/>
                <a:cs typeface="Arial" pitchFamily="34" charset="0"/>
              </a:rPr>
              <a:t>agriculture</a:t>
            </a:r>
            <a:r>
              <a:rPr lang="it-IT" sz="4000" dirty="0" smtClean="0">
                <a:solidFill>
                  <a:srgbClr val="C00000"/>
                </a:solidFill>
                <a:latin typeface="Arial" pitchFamily="34" charset="0"/>
                <a:cs typeface="Arial" pitchFamily="34" charset="0"/>
              </a:rPr>
              <a:t>: </a:t>
            </a:r>
            <a:r>
              <a:rPr lang="it-IT" sz="2800" b="1" i="1" dirty="0" smtClean="0">
                <a:solidFill>
                  <a:srgbClr val="C00000"/>
                </a:solidFill>
                <a:latin typeface="Arial" pitchFamily="34" charset="0"/>
                <a:cs typeface="Arial" pitchFamily="34" charset="0"/>
              </a:rPr>
              <a:t>Organic </a:t>
            </a:r>
            <a:r>
              <a:rPr lang="it-IT" sz="2800" b="1" i="1" dirty="0">
                <a:solidFill>
                  <a:srgbClr val="C00000"/>
                </a:solidFill>
                <a:latin typeface="Arial" pitchFamily="34" charset="0"/>
                <a:cs typeface="Arial" pitchFamily="34" charset="0"/>
              </a:rPr>
              <a:t>and </a:t>
            </a:r>
            <a:r>
              <a:rPr lang="it-IT" sz="2800" b="1" i="1" dirty="0" err="1">
                <a:solidFill>
                  <a:srgbClr val="C00000"/>
                </a:solidFill>
                <a:latin typeface="Arial" pitchFamily="34" charset="0"/>
                <a:cs typeface="Arial" pitchFamily="34" charset="0"/>
              </a:rPr>
              <a:t>integrated</a:t>
            </a:r>
            <a:r>
              <a:rPr lang="it-IT" sz="2800" b="1" i="1" dirty="0">
                <a:solidFill>
                  <a:srgbClr val="C00000"/>
                </a:solidFill>
                <a:latin typeface="Arial" pitchFamily="34" charset="0"/>
                <a:cs typeface="Arial" pitchFamily="34" charset="0"/>
              </a:rPr>
              <a:t> </a:t>
            </a:r>
            <a:r>
              <a:rPr lang="it-IT" sz="2800" b="1" i="1" dirty="0" smtClean="0">
                <a:solidFill>
                  <a:srgbClr val="C00000"/>
                </a:solidFill>
                <a:latin typeface="Arial" pitchFamily="34" charset="0"/>
                <a:cs typeface="Arial" pitchFamily="34" charset="0"/>
              </a:rPr>
              <a:t>production</a:t>
            </a:r>
          </a:p>
          <a:p>
            <a:endParaRPr lang="en-CA" sz="1000" dirty="0"/>
          </a:p>
        </p:txBody>
      </p:sp>
    </p:spTree>
    <p:extLst>
      <p:ext uri="{BB962C8B-B14F-4D97-AF65-F5344CB8AC3E}">
        <p14:creationId xmlns:p14="http://schemas.microsoft.com/office/powerpoint/2010/main" val="6438286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7"/>
          <p:cNvSpPr txBox="1">
            <a:spLocks noChangeArrowheads="1"/>
          </p:cNvSpPr>
          <p:nvPr/>
        </p:nvSpPr>
        <p:spPr bwMode="auto">
          <a:xfrm>
            <a:off x="554660" y="1923677"/>
            <a:ext cx="11305256" cy="4780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30028" tIns="65014" rIns="130028" bIns="65014"/>
          <a:lstStyle>
            <a:lvl1pPr marL="339725" indent="-339725"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1200" b="1">
                <a:solidFill>
                  <a:schemeClr val="bg1"/>
                </a:solidFill>
                <a:latin typeface="Georgia" pitchFamily="18" charset="0"/>
                <a:ea typeface="Arial Unicode MS" pitchFamily="34" charset="-128"/>
                <a:cs typeface="Arial Unicode MS" pitchFamily="34" charset="-128"/>
              </a:defRPr>
            </a:lvl1pPr>
            <a:lvl2pPr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1200" b="1">
                <a:solidFill>
                  <a:schemeClr val="bg1"/>
                </a:solidFill>
                <a:latin typeface="Georgia" pitchFamily="18" charset="0"/>
                <a:ea typeface="Arial Unicode MS" pitchFamily="34" charset="-128"/>
                <a:cs typeface="Arial Unicode MS" pitchFamily="34" charset="-128"/>
              </a:defRPr>
            </a:lvl2pPr>
            <a:lvl3pPr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1200" b="1">
                <a:solidFill>
                  <a:schemeClr val="bg1"/>
                </a:solidFill>
                <a:latin typeface="Georgia" pitchFamily="18" charset="0"/>
                <a:ea typeface="Arial Unicode MS" pitchFamily="34" charset="-128"/>
                <a:cs typeface="Arial Unicode MS" pitchFamily="34" charset="-128"/>
              </a:defRPr>
            </a:lvl3pPr>
            <a:lvl4pPr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1200" b="1">
                <a:solidFill>
                  <a:schemeClr val="bg1"/>
                </a:solidFill>
                <a:latin typeface="Georgia" pitchFamily="18" charset="0"/>
                <a:ea typeface="Arial Unicode MS" pitchFamily="34" charset="-128"/>
                <a:cs typeface="Arial Unicode MS" pitchFamily="34" charset="-128"/>
              </a:defRPr>
            </a:lvl4pPr>
            <a:lvl5pPr eaLnBrk="0" hangingPunc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1200" b="1">
                <a:solidFill>
                  <a:schemeClr val="bg1"/>
                </a:solidFill>
                <a:latin typeface="Georgia" pitchFamily="18" charset="0"/>
                <a:ea typeface="Arial Unicode MS" pitchFamily="34" charset="-128"/>
                <a:cs typeface="Arial Unicode MS" pitchFamily="34" charset="-128"/>
              </a:defRPr>
            </a:lvl5pPr>
            <a:lvl6pPr marL="2514600" indent="-228600" defTabSz="449263" eaLnBrk="0" fontAlgn="base" hangingPunct="0">
              <a:lnSpc>
                <a:spcPct val="80000"/>
              </a:lnSpc>
              <a:spcBef>
                <a:spcPts val="75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1200" b="1">
                <a:solidFill>
                  <a:schemeClr val="bg1"/>
                </a:solidFill>
                <a:latin typeface="Georgia" pitchFamily="18" charset="0"/>
                <a:ea typeface="Arial Unicode MS" pitchFamily="34" charset="-128"/>
                <a:cs typeface="Arial Unicode MS" pitchFamily="34" charset="-128"/>
              </a:defRPr>
            </a:lvl6pPr>
            <a:lvl7pPr marL="2971800" indent="-228600" defTabSz="449263" eaLnBrk="0" fontAlgn="base" hangingPunct="0">
              <a:lnSpc>
                <a:spcPct val="80000"/>
              </a:lnSpc>
              <a:spcBef>
                <a:spcPts val="75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1200" b="1">
                <a:solidFill>
                  <a:schemeClr val="bg1"/>
                </a:solidFill>
                <a:latin typeface="Georgia" pitchFamily="18" charset="0"/>
                <a:ea typeface="Arial Unicode MS" pitchFamily="34" charset="-128"/>
                <a:cs typeface="Arial Unicode MS" pitchFamily="34" charset="-128"/>
              </a:defRPr>
            </a:lvl7pPr>
            <a:lvl8pPr marL="3429000" indent="-228600" defTabSz="449263" eaLnBrk="0" fontAlgn="base" hangingPunct="0">
              <a:lnSpc>
                <a:spcPct val="80000"/>
              </a:lnSpc>
              <a:spcBef>
                <a:spcPts val="75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1200" b="1">
                <a:solidFill>
                  <a:schemeClr val="bg1"/>
                </a:solidFill>
                <a:latin typeface="Georgia" pitchFamily="18" charset="0"/>
                <a:ea typeface="Arial Unicode MS" pitchFamily="34" charset="-128"/>
                <a:cs typeface="Arial Unicode MS" pitchFamily="34" charset="-128"/>
              </a:defRPr>
            </a:lvl8pPr>
            <a:lvl9pPr marL="3886200" indent="-228600" defTabSz="449263" eaLnBrk="0" fontAlgn="base" hangingPunct="0">
              <a:lnSpc>
                <a:spcPct val="80000"/>
              </a:lnSpc>
              <a:spcBef>
                <a:spcPts val="75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1200" b="1">
                <a:solidFill>
                  <a:schemeClr val="bg1"/>
                </a:solidFill>
                <a:latin typeface="Georgia" pitchFamily="18" charset="0"/>
                <a:ea typeface="Arial Unicode MS" pitchFamily="34" charset="-128"/>
                <a:cs typeface="Arial Unicode MS" pitchFamily="34" charset="-128"/>
              </a:defRPr>
            </a:lvl9pPr>
          </a:lstStyle>
          <a:p>
            <a:pPr marL="0" indent="0" algn="l" eaLnBrk="1" hangingPunct="1">
              <a:spcBef>
                <a:spcPts val="0"/>
              </a:spcBef>
            </a:pPr>
            <a:r>
              <a:rPr lang="it-IT" altLang="it-IT" sz="2800" dirty="0" smtClean="0">
                <a:solidFill>
                  <a:srgbClr val="C00000"/>
                </a:solidFill>
                <a:latin typeface="Arial" panose="020B0604020202020204" pitchFamily="34" charset="0"/>
                <a:cs typeface="Arial" panose="020B0604020202020204" pitchFamily="34" charset="0"/>
              </a:rPr>
              <a:t>The </a:t>
            </a:r>
            <a:r>
              <a:rPr lang="it-IT" altLang="it-IT" sz="2800" dirty="0" err="1" smtClean="0">
                <a:solidFill>
                  <a:srgbClr val="C00000"/>
                </a:solidFill>
                <a:latin typeface="Arial" panose="020B0604020202020204" pitchFamily="34" charset="0"/>
                <a:cs typeface="Arial" panose="020B0604020202020204" pitchFamily="34" charset="0"/>
              </a:rPr>
              <a:t>Extention</a:t>
            </a:r>
            <a:r>
              <a:rPr lang="it-IT" altLang="it-IT" sz="2800" dirty="0" smtClean="0">
                <a:solidFill>
                  <a:srgbClr val="C00000"/>
                </a:solidFill>
                <a:latin typeface="Arial" panose="020B0604020202020204" pitchFamily="34" charset="0"/>
                <a:cs typeface="Arial" panose="020B0604020202020204" pitchFamily="34" charset="0"/>
              </a:rPr>
              <a:t> service and </a:t>
            </a:r>
            <a:r>
              <a:rPr lang="it-IT" altLang="it-IT" sz="2800" dirty="0" err="1" smtClean="0">
                <a:solidFill>
                  <a:srgbClr val="C00000"/>
                </a:solidFill>
                <a:latin typeface="Arial" panose="020B0604020202020204" pitchFamily="34" charset="0"/>
                <a:cs typeface="Arial" panose="020B0604020202020204" pitchFamily="34" charset="0"/>
              </a:rPr>
              <a:t>technical</a:t>
            </a:r>
            <a:r>
              <a:rPr lang="it-IT" altLang="it-IT" sz="2800" dirty="0" smtClean="0">
                <a:solidFill>
                  <a:srgbClr val="C00000"/>
                </a:solidFill>
                <a:latin typeface="Arial" panose="020B0604020202020204" pitchFamily="34" charset="0"/>
                <a:cs typeface="Arial" panose="020B0604020202020204" pitchFamily="34" charset="0"/>
              </a:rPr>
              <a:t> </a:t>
            </a:r>
            <a:r>
              <a:rPr lang="it-IT" altLang="it-IT" sz="2800" dirty="0" err="1" smtClean="0">
                <a:solidFill>
                  <a:srgbClr val="C00000"/>
                </a:solidFill>
                <a:latin typeface="Arial" panose="020B0604020202020204" pitchFamily="34" charset="0"/>
                <a:cs typeface="Arial" panose="020B0604020202020204" pitchFamily="34" charset="0"/>
              </a:rPr>
              <a:t>advise</a:t>
            </a:r>
            <a:r>
              <a:rPr lang="it-IT" altLang="it-IT" sz="2800" dirty="0" smtClean="0">
                <a:solidFill>
                  <a:srgbClr val="C00000"/>
                </a:solidFill>
                <a:latin typeface="Arial" panose="020B0604020202020204" pitchFamily="34" charset="0"/>
                <a:cs typeface="Arial" panose="020B0604020202020204" pitchFamily="34" charset="0"/>
              </a:rPr>
              <a:t> for </a:t>
            </a:r>
            <a:r>
              <a:rPr lang="it-IT" altLang="en-US" sz="2800" dirty="0">
                <a:solidFill>
                  <a:srgbClr val="C00000"/>
                </a:solidFill>
                <a:latin typeface="Arial" panose="020B0604020202020204" pitchFamily="34" charset="0"/>
                <a:cs typeface="Arial" panose="020B0604020202020204" pitchFamily="34" charset="0"/>
              </a:rPr>
              <a:t>the «</a:t>
            </a:r>
            <a:r>
              <a:rPr lang="it-IT" altLang="en-US" sz="2800" dirty="0" err="1">
                <a:solidFill>
                  <a:srgbClr val="C00000"/>
                </a:solidFill>
                <a:latin typeface="Arial" panose="020B0604020202020204" pitchFamily="34" charset="0"/>
                <a:cs typeface="Arial" panose="020B0604020202020204" pitchFamily="34" charset="0"/>
              </a:rPr>
              <a:t>Integrated</a:t>
            </a:r>
            <a:r>
              <a:rPr lang="it-IT" altLang="en-US" sz="2800" dirty="0">
                <a:solidFill>
                  <a:srgbClr val="C00000"/>
                </a:solidFill>
                <a:latin typeface="Arial" panose="020B0604020202020204" pitchFamily="34" charset="0"/>
                <a:cs typeface="Arial" panose="020B0604020202020204" pitchFamily="34" charset="0"/>
              </a:rPr>
              <a:t> Production </a:t>
            </a:r>
            <a:r>
              <a:rPr lang="it-IT" altLang="en-US" sz="2800" dirty="0" err="1">
                <a:solidFill>
                  <a:srgbClr val="C00000"/>
                </a:solidFill>
                <a:latin typeface="Arial" panose="020B0604020202020204" pitchFamily="34" charset="0"/>
                <a:cs typeface="Arial" panose="020B0604020202020204" pitchFamily="34" charset="0"/>
              </a:rPr>
              <a:t>approach</a:t>
            </a:r>
            <a:r>
              <a:rPr lang="it-IT" altLang="en-US" sz="2800" dirty="0">
                <a:solidFill>
                  <a:srgbClr val="C00000"/>
                </a:solidFill>
                <a:latin typeface="Arial" panose="020B0604020202020204" pitchFamily="34" charset="0"/>
                <a:cs typeface="Arial" panose="020B0604020202020204" pitchFamily="34" charset="0"/>
              </a:rPr>
              <a:t>» </a:t>
            </a:r>
            <a:r>
              <a:rPr lang="it-IT" altLang="it-IT" sz="2800" dirty="0" err="1">
                <a:solidFill>
                  <a:srgbClr val="C00000"/>
                </a:solidFill>
                <a:latin typeface="Arial" panose="020B0604020202020204" pitchFamily="34" charset="0"/>
                <a:cs typeface="Arial" panose="020B0604020202020204" pitchFamily="34" charset="0"/>
              </a:rPr>
              <a:t>now</a:t>
            </a:r>
            <a:r>
              <a:rPr lang="it-IT" altLang="it-IT" sz="2800" dirty="0">
                <a:solidFill>
                  <a:srgbClr val="C00000"/>
                </a:solidFill>
                <a:latin typeface="Arial" panose="020B0604020202020204" pitchFamily="34" charset="0"/>
                <a:cs typeface="Arial" panose="020B0604020202020204" pitchFamily="34" charset="0"/>
              </a:rPr>
              <a:t> include </a:t>
            </a:r>
            <a:r>
              <a:rPr lang="it-IT" altLang="it-IT" sz="2800" dirty="0" err="1">
                <a:solidFill>
                  <a:srgbClr val="C00000"/>
                </a:solidFill>
                <a:latin typeface="Arial" panose="020B0604020202020204" pitchFamily="34" charset="0"/>
                <a:cs typeface="Arial" panose="020B0604020202020204" pitchFamily="34" charset="0"/>
              </a:rPr>
              <a:t>supports</a:t>
            </a:r>
            <a:r>
              <a:rPr lang="it-IT" altLang="it-IT" sz="2800" dirty="0">
                <a:solidFill>
                  <a:srgbClr val="C00000"/>
                </a:solidFill>
                <a:latin typeface="Arial" panose="020B0604020202020204" pitchFamily="34" charset="0"/>
                <a:cs typeface="Arial" panose="020B0604020202020204" pitchFamily="34" charset="0"/>
              </a:rPr>
              <a:t> for:</a:t>
            </a:r>
          </a:p>
          <a:p>
            <a:pPr marL="1146175" lvl="2" indent="-342900" algn="l" eaLnBrk="1" hangingPunct="1">
              <a:buFont typeface="Arial" panose="020B0604020202020204" pitchFamily="34" charset="0"/>
              <a:buChar char="•"/>
              <a:tabLst/>
            </a:pPr>
            <a:r>
              <a:rPr lang="it-IT" altLang="en-US" sz="2400" b="0" dirty="0" smtClean="0">
                <a:solidFill>
                  <a:srgbClr val="3333CC"/>
                </a:solidFill>
                <a:latin typeface="Helvetica Light" charset="0"/>
              </a:rPr>
              <a:t>Public </a:t>
            </a:r>
            <a:r>
              <a:rPr lang="it-IT" altLang="en-US" sz="2400" b="0" dirty="0">
                <a:solidFill>
                  <a:srgbClr val="3333CC"/>
                </a:solidFill>
                <a:latin typeface="Helvetica Light" charset="0"/>
              </a:rPr>
              <a:t>OPEN DATA: data base and information for </a:t>
            </a:r>
            <a:r>
              <a:rPr lang="it-IT" altLang="en-US" sz="2400" b="0" dirty="0" err="1">
                <a:solidFill>
                  <a:srgbClr val="3333CC"/>
                </a:solidFill>
                <a:latin typeface="Helvetica Light" charset="0"/>
              </a:rPr>
              <a:t>better</a:t>
            </a:r>
            <a:r>
              <a:rPr lang="it-IT" altLang="en-US" sz="2400" b="0" dirty="0">
                <a:solidFill>
                  <a:srgbClr val="3333CC"/>
                </a:solidFill>
                <a:latin typeface="Helvetica Light" charset="0"/>
              </a:rPr>
              <a:t> farm </a:t>
            </a:r>
            <a:r>
              <a:rPr lang="it-IT" altLang="en-US" sz="2400" b="0" dirty="0" smtClean="0">
                <a:solidFill>
                  <a:srgbClr val="3333CC"/>
                </a:solidFill>
                <a:latin typeface="Helvetica Light" charset="0"/>
              </a:rPr>
              <a:t>management</a:t>
            </a:r>
            <a:endParaRPr lang="it-IT" altLang="en-US" sz="2400" b="0" dirty="0">
              <a:solidFill>
                <a:srgbClr val="3333CC"/>
              </a:solidFill>
              <a:latin typeface="Helvetica Light" charset="0"/>
            </a:endParaRPr>
          </a:p>
          <a:p>
            <a:pPr marL="1257300" lvl="2" indent="-342900" algn="l" eaLnBrk="1" hangingPunct="1">
              <a:buFont typeface="Arial" panose="020B0604020202020204" pitchFamily="34" charset="0"/>
              <a:buChar char="•"/>
              <a:tabLst/>
            </a:pPr>
            <a:r>
              <a:rPr lang="it-IT" altLang="en-US" sz="2400" b="0" dirty="0" err="1" smtClean="0">
                <a:solidFill>
                  <a:srgbClr val="3333CC"/>
                </a:solidFill>
                <a:latin typeface="Helvetica Light" charset="0"/>
              </a:rPr>
              <a:t>Thematic</a:t>
            </a:r>
            <a:r>
              <a:rPr lang="it-IT" altLang="en-US" sz="2400" b="0" dirty="0" smtClean="0">
                <a:solidFill>
                  <a:srgbClr val="3333CC"/>
                </a:solidFill>
                <a:latin typeface="Helvetica Light" charset="0"/>
              </a:rPr>
              <a:t> </a:t>
            </a:r>
            <a:r>
              <a:rPr lang="it-IT" altLang="en-US" sz="2400" b="0" dirty="0" err="1" smtClean="0">
                <a:solidFill>
                  <a:srgbClr val="3333CC"/>
                </a:solidFill>
                <a:latin typeface="Helvetica Light" charset="0"/>
              </a:rPr>
              <a:t>maps</a:t>
            </a:r>
            <a:r>
              <a:rPr lang="it-IT" altLang="en-US" sz="2400" b="0" dirty="0" smtClean="0">
                <a:solidFill>
                  <a:srgbClr val="3333CC"/>
                </a:solidFill>
                <a:latin typeface="Helvetica Light" charset="0"/>
              </a:rPr>
              <a:t> (for </a:t>
            </a:r>
            <a:r>
              <a:rPr lang="it-IT" altLang="en-US" sz="2400" b="0" dirty="0" err="1" smtClean="0">
                <a:solidFill>
                  <a:srgbClr val="3333CC"/>
                </a:solidFill>
                <a:latin typeface="Helvetica Light" charset="0"/>
              </a:rPr>
              <a:t>typologis</a:t>
            </a:r>
            <a:r>
              <a:rPr lang="it-IT" altLang="en-US" sz="2400" b="0" dirty="0" smtClean="0">
                <a:solidFill>
                  <a:srgbClr val="3333CC"/>
                </a:solidFill>
                <a:latin typeface="Helvetica Light" charset="0"/>
              </a:rPr>
              <a:t> of </a:t>
            </a:r>
            <a:r>
              <a:rPr lang="it-IT" altLang="en-US" sz="2400" b="0" dirty="0" err="1" smtClean="0">
                <a:solidFill>
                  <a:srgbClr val="3333CC"/>
                </a:solidFill>
                <a:latin typeface="Helvetica Light" charset="0"/>
              </a:rPr>
              <a:t>soil</a:t>
            </a:r>
            <a:r>
              <a:rPr lang="it-IT" altLang="en-US" sz="2400" b="0" dirty="0">
                <a:solidFill>
                  <a:srgbClr val="3333CC"/>
                </a:solidFill>
                <a:latin typeface="Helvetica Light" charset="0"/>
              </a:rPr>
              <a:t>)</a:t>
            </a:r>
          </a:p>
          <a:p>
            <a:pPr marL="1257300" lvl="2" indent="-342900" algn="l" eaLnBrk="1" hangingPunct="1">
              <a:buFont typeface="Arial" panose="020B0604020202020204" pitchFamily="34" charset="0"/>
              <a:buChar char="•"/>
              <a:tabLst/>
            </a:pPr>
            <a:r>
              <a:rPr lang="it-IT" altLang="en-US" sz="2400" b="0" dirty="0" err="1" smtClean="0">
                <a:solidFill>
                  <a:srgbClr val="3333CC"/>
                </a:solidFill>
                <a:latin typeface="Helvetica Light" charset="0"/>
              </a:rPr>
              <a:t>Weather</a:t>
            </a:r>
            <a:r>
              <a:rPr lang="it-IT" altLang="en-US" sz="2400" b="0" dirty="0" smtClean="0">
                <a:solidFill>
                  <a:srgbClr val="3333CC"/>
                </a:solidFill>
                <a:latin typeface="Helvetica Light" charset="0"/>
              </a:rPr>
              <a:t> </a:t>
            </a:r>
            <a:r>
              <a:rPr lang="it-IT" altLang="en-US" sz="2400" b="0" dirty="0" err="1">
                <a:solidFill>
                  <a:srgbClr val="3333CC"/>
                </a:solidFill>
                <a:latin typeface="Helvetica Light" charset="0"/>
              </a:rPr>
              <a:t>forecast</a:t>
            </a:r>
            <a:endParaRPr lang="it-IT" altLang="en-US" sz="2400" b="0" dirty="0">
              <a:solidFill>
                <a:srgbClr val="3333CC"/>
              </a:solidFill>
              <a:latin typeface="Helvetica Light" charset="0"/>
            </a:endParaRPr>
          </a:p>
          <a:p>
            <a:pPr marL="1257300" lvl="2" indent="-342900" algn="l" eaLnBrk="1" hangingPunct="1">
              <a:buFont typeface="Arial" panose="020B0604020202020204" pitchFamily="34" charset="0"/>
              <a:buChar char="•"/>
              <a:tabLst/>
            </a:pPr>
            <a:r>
              <a:rPr lang="it-IT" altLang="en-US" sz="2400" b="0" dirty="0" err="1" smtClean="0">
                <a:solidFill>
                  <a:srgbClr val="3333CC"/>
                </a:solidFill>
                <a:latin typeface="Helvetica Light" charset="0"/>
              </a:rPr>
              <a:t>Irrigation</a:t>
            </a:r>
            <a:r>
              <a:rPr lang="it-IT" altLang="en-US" sz="2400" b="0" dirty="0" smtClean="0">
                <a:solidFill>
                  <a:srgbClr val="3333CC"/>
                </a:solidFill>
                <a:latin typeface="Helvetica Light" charset="0"/>
              </a:rPr>
              <a:t>/</a:t>
            </a:r>
            <a:r>
              <a:rPr lang="it-IT" altLang="en-US" sz="2400" b="0" dirty="0" err="1" smtClean="0">
                <a:solidFill>
                  <a:srgbClr val="3333CC"/>
                </a:solidFill>
                <a:latin typeface="Helvetica Light" charset="0"/>
              </a:rPr>
              <a:t>watering</a:t>
            </a:r>
            <a:r>
              <a:rPr lang="it-IT" altLang="en-US" sz="2400" b="0" dirty="0" smtClean="0">
                <a:solidFill>
                  <a:srgbClr val="3333CC"/>
                </a:solidFill>
                <a:latin typeface="Helvetica Light" charset="0"/>
              </a:rPr>
              <a:t> management</a:t>
            </a:r>
          </a:p>
          <a:p>
            <a:pPr marL="1257300" lvl="2" indent="-342900" algn="l" eaLnBrk="1" hangingPunct="1">
              <a:buFont typeface="Arial" panose="020B0604020202020204" pitchFamily="34" charset="0"/>
              <a:buChar char="•"/>
              <a:tabLst/>
            </a:pPr>
            <a:r>
              <a:rPr lang="it-IT" altLang="en-US" sz="2400" b="0" dirty="0">
                <a:solidFill>
                  <a:srgbClr val="3333CC"/>
                </a:solidFill>
                <a:latin typeface="Helvetica Light" charset="0"/>
              </a:rPr>
              <a:t>T</a:t>
            </a:r>
            <a:r>
              <a:rPr lang="it-IT" altLang="en-US" sz="2400" b="0" dirty="0" smtClean="0">
                <a:solidFill>
                  <a:srgbClr val="3333CC"/>
                </a:solidFill>
                <a:latin typeface="Helvetica Light" charset="0"/>
              </a:rPr>
              <a:t>echnical </a:t>
            </a:r>
            <a:r>
              <a:rPr lang="it-IT" altLang="en-US" sz="2400" b="0" dirty="0" err="1">
                <a:solidFill>
                  <a:srgbClr val="3333CC"/>
                </a:solidFill>
                <a:latin typeface="Helvetica Light" charset="0"/>
              </a:rPr>
              <a:t>bulletins</a:t>
            </a:r>
            <a:r>
              <a:rPr lang="it-IT" altLang="en-US" sz="2400" b="0" dirty="0">
                <a:solidFill>
                  <a:srgbClr val="3333CC"/>
                </a:solidFill>
                <a:latin typeface="Helvetica Light" charset="0"/>
              </a:rPr>
              <a:t> (</a:t>
            </a:r>
            <a:r>
              <a:rPr lang="it-IT" altLang="en-US" sz="2400" b="0" dirty="0" err="1">
                <a:solidFill>
                  <a:srgbClr val="3333CC"/>
                </a:solidFill>
                <a:latin typeface="Helvetica Light" charset="0"/>
              </a:rPr>
              <a:t>booklets</a:t>
            </a:r>
            <a:r>
              <a:rPr lang="it-IT" altLang="en-US" sz="2400" b="0" dirty="0" smtClean="0">
                <a:solidFill>
                  <a:srgbClr val="3333CC"/>
                </a:solidFill>
                <a:latin typeface="Helvetica Light" charset="0"/>
              </a:rPr>
              <a:t>)</a:t>
            </a:r>
          </a:p>
          <a:p>
            <a:pPr marL="1257300" lvl="2" indent="-342900" algn="l" eaLnBrk="1" hangingPunct="1">
              <a:buFont typeface="Arial" panose="020B0604020202020204" pitchFamily="34" charset="0"/>
              <a:buChar char="•"/>
              <a:tabLst/>
            </a:pPr>
            <a:r>
              <a:rPr lang="it-IT" altLang="en-US" sz="2400" b="0" dirty="0">
                <a:solidFill>
                  <a:srgbClr val="3333CC"/>
                </a:solidFill>
                <a:latin typeface="Helvetica Light" charset="0"/>
              </a:rPr>
              <a:t> </a:t>
            </a:r>
            <a:r>
              <a:rPr lang="it-IT" altLang="en-US" sz="2400" b="0" dirty="0" err="1">
                <a:solidFill>
                  <a:srgbClr val="3333CC"/>
                </a:solidFill>
                <a:latin typeface="Helvetica Light" charset="0"/>
              </a:rPr>
              <a:t>Studies</a:t>
            </a:r>
            <a:r>
              <a:rPr lang="it-IT" altLang="en-US" sz="2400" b="0" dirty="0">
                <a:solidFill>
                  <a:srgbClr val="3333CC"/>
                </a:solidFill>
                <a:latin typeface="Helvetica Light" charset="0"/>
              </a:rPr>
              <a:t> and </a:t>
            </a:r>
            <a:r>
              <a:rPr lang="it-IT" altLang="en-US" sz="2400" b="0" dirty="0" err="1">
                <a:solidFill>
                  <a:srgbClr val="3333CC"/>
                </a:solidFill>
                <a:latin typeface="Helvetica Light" charset="0"/>
              </a:rPr>
              <a:t>researchs</a:t>
            </a:r>
            <a:endParaRPr lang="it-IT" altLang="en-US" sz="2400" b="0" dirty="0">
              <a:solidFill>
                <a:srgbClr val="3333CC"/>
              </a:solidFill>
              <a:latin typeface="Helvetica Light" charset="0"/>
            </a:endParaRPr>
          </a:p>
          <a:p>
            <a:pPr marL="1257300" lvl="2" indent="-342900" algn="l" eaLnBrk="1" hangingPunct="1">
              <a:buFont typeface="Arial" panose="020B0604020202020204" pitchFamily="34" charset="0"/>
              <a:buChar char="•"/>
              <a:tabLst/>
            </a:pPr>
            <a:r>
              <a:rPr lang="it-IT" altLang="en-US" sz="2400" b="0" dirty="0" smtClean="0">
                <a:solidFill>
                  <a:srgbClr val="3333CC"/>
                </a:solidFill>
                <a:latin typeface="Helvetica Light" charset="0"/>
              </a:rPr>
              <a:t>A </a:t>
            </a:r>
            <a:r>
              <a:rPr lang="it-IT" altLang="en-US" sz="2400" b="0" dirty="0" err="1">
                <a:solidFill>
                  <a:srgbClr val="3333CC"/>
                </a:solidFill>
                <a:latin typeface="Helvetica Light" charset="0"/>
              </a:rPr>
              <a:t>specific</a:t>
            </a:r>
            <a:r>
              <a:rPr lang="it-IT" altLang="en-US" sz="2400" b="0" dirty="0">
                <a:solidFill>
                  <a:srgbClr val="3333CC"/>
                </a:solidFill>
                <a:latin typeface="Helvetica Light" charset="0"/>
              </a:rPr>
              <a:t> law and a public </a:t>
            </a:r>
            <a:r>
              <a:rPr lang="it-IT" altLang="en-US" sz="2400" b="0" dirty="0" err="1">
                <a:solidFill>
                  <a:srgbClr val="3333CC"/>
                </a:solidFill>
                <a:latin typeface="Helvetica Light" charset="0"/>
              </a:rPr>
              <a:t>label</a:t>
            </a:r>
            <a:r>
              <a:rPr lang="it-IT" altLang="en-US" sz="2400" b="0" dirty="0">
                <a:solidFill>
                  <a:srgbClr val="3333CC"/>
                </a:solidFill>
                <a:latin typeface="Helvetica Light" charset="0"/>
              </a:rPr>
              <a:t> </a:t>
            </a:r>
            <a:endParaRPr lang="it-IT" altLang="en-US" sz="2400" b="0" dirty="0" smtClean="0">
              <a:solidFill>
                <a:srgbClr val="3333CC"/>
              </a:solidFill>
              <a:latin typeface="Helvetica Light" charset="0"/>
            </a:endParaRPr>
          </a:p>
          <a:p>
            <a:pPr marL="1257300" lvl="2" indent="-342900" algn="l" eaLnBrk="1" hangingPunct="1">
              <a:buFont typeface="Arial" panose="020B0604020202020204" pitchFamily="34" charset="0"/>
              <a:buChar char="•"/>
              <a:tabLst/>
            </a:pPr>
            <a:endParaRPr lang="it-IT" altLang="en-US" sz="2400" b="0" dirty="0" smtClean="0">
              <a:solidFill>
                <a:srgbClr val="3333CC"/>
              </a:solidFill>
              <a:latin typeface="Helvetica Light" charset="0"/>
            </a:endParaRPr>
          </a:p>
          <a:p>
            <a:pPr marL="111125" indent="0" algn="l" eaLnBrk="1" hangingPunct="1">
              <a:tabLst/>
            </a:pPr>
            <a:r>
              <a:rPr lang="it-IT" altLang="en-US" sz="2400" dirty="0" smtClean="0">
                <a:solidFill>
                  <a:srgbClr val="C00000"/>
                </a:solidFill>
                <a:latin typeface="Helvetica Light" charset="0"/>
              </a:rPr>
              <a:t>The </a:t>
            </a:r>
            <a:r>
              <a:rPr lang="it-IT" altLang="en-US" sz="2400" dirty="0" err="1" smtClean="0">
                <a:solidFill>
                  <a:srgbClr val="C00000"/>
                </a:solidFill>
                <a:latin typeface="Helvetica Light" charset="0"/>
              </a:rPr>
              <a:t>integrated</a:t>
            </a:r>
            <a:r>
              <a:rPr lang="it-IT" altLang="en-US" sz="2400" dirty="0" smtClean="0">
                <a:solidFill>
                  <a:srgbClr val="C00000"/>
                </a:solidFill>
                <a:latin typeface="Helvetica Light" charset="0"/>
              </a:rPr>
              <a:t> production </a:t>
            </a:r>
            <a:r>
              <a:rPr lang="it-IT" altLang="en-US" sz="2400" dirty="0" err="1" smtClean="0">
                <a:solidFill>
                  <a:srgbClr val="C00000"/>
                </a:solidFill>
                <a:latin typeface="Helvetica Light" charset="0"/>
              </a:rPr>
              <a:t>interest</a:t>
            </a:r>
            <a:r>
              <a:rPr lang="it-IT" altLang="en-US" sz="2400" dirty="0" smtClean="0">
                <a:solidFill>
                  <a:srgbClr val="C00000"/>
                </a:solidFill>
                <a:latin typeface="Helvetica Light" charset="0"/>
              </a:rPr>
              <a:t>  more </a:t>
            </a:r>
            <a:r>
              <a:rPr lang="it-IT" altLang="en-US" sz="2400" dirty="0" err="1" smtClean="0">
                <a:solidFill>
                  <a:srgbClr val="C00000"/>
                </a:solidFill>
                <a:latin typeface="Helvetica Light" charset="0"/>
              </a:rPr>
              <a:t>than</a:t>
            </a:r>
            <a:r>
              <a:rPr lang="it-IT" altLang="en-US" sz="2400" dirty="0" smtClean="0">
                <a:solidFill>
                  <a:srgbClr val="C00000"/>
                </a:solidFill>
                <a:latin typeface="Helvetica Light" charset="0"/>
              </a:rPr>
              <a:t> </a:t>
            </a:r>
          </a:p>
          <a:p>
            <a:pPr marL="111125" indent="0" algn="l" eaLnBrk="1" hangingPunct="1">
              <a:tabLst/>
            </a:pPr>
            <a:r>
              <a:rPr lang="it-IT" altLang="en-US" sz="2400" dirty="0" smtClean="0">
                <a:solidFill>
                  <a:srgbClr val="C00000"/>
                </a:solidFill>
                <a:latin typeface="Helvetica Light" charset="0"/>
              </a:rPr>
              <a:t>64,000 ha of </a:t>
            </a:r>
            <a:r>
              <a:rPr lang="it-IT" altLang="en-US" sz="2400" dirty="0" err="1" smtClean="0">
                <a:solidFill>
                  <a:srgbClr val="C00000"/>
                </a:solidFill>
                <a:latin typeface="Helvetica Light" charset="0"/>
              </a:rPr>
              <a:t>vegetables</a:t>
            </a:r>
            <a:r>
              <a:rPr lang="it-IT" altLang="en-US" sz="2400" dirty="0" smtClean="0">
                <a:solidFill>
                  <a:srgbClr val="C00000"/>
                </a:solidFill>
                <a:latin typeface="Helvetica Light" charset="0"/>
              </a:rPr>
              <a:t> and 55,000 Ha of </a:t>
            </a:r>
            <a:r>
              <a:rPr lang="it-IT" altLang="en-US" sz="2400" dirty="0" err="1" smtClean="0">
                <a:solidFill>
                  <a:srgbClr val="C00000"/>
                </a:solidFill>
                <a:latin typeface="Helvetica Light" charset="0"/>
              </a:rPr>
              <a:t>fruits</a:t>
            </a:r>
            <a:endParaRPr lang="it-IT" altLang="en-US" sz="2400" dirty="0">
              <a:solidFill>
                <a:srgbClr val="C00000"/>
              </a:solidFill>
              <a:latin typeface="Helvetica Light" charset="0"/>
            </a:endParaRPr>
          </a:p>
          <a:p>
            <a:pPr marL="0" indent="0" algn="l" eaLnBrk="1" hangingPunct="1">
              <a:spcBef>
                <a:spcPts val="0"/>
              </a:spcBef>
            </a:pPr>
            <a:r>
              <a:rPr lang="it-IT" altLang="it-IT" sz="2400" dirty="0" smtClean="0">
                <a:solidFill>
                  <a:srgbClr val="C00000"/>
                </a:solidFill>
                <a:latin typeface="Arial" panose="020B0604020202020204" pitchFamily="34" charset="0"/>
                <a:cs typeface="Arial" panose="020B0604020202020204" pitchFamily="34" charset="0"/>
              </a:rPr>
              <a:t>«</a:t>
            </a:r>
          </a:p>
        </p:txBody>
      </p:sp>
      <p:sp>
        <p:nvSpPr>
          <p:cNvPr id="10" name="Rettangolo 9"/>
          <p:cNvSpPr/>
          <p:nvPr/>
        </p:nvSpPr>
        <p:spPr>
          <a:xfrm>
            <a:off x="236910" y="843558"/>
            <a:ext cx="12045525" cy="646331"/>
          </a:xfrm>
          <a:prstGeom prst="rect">
            <a:avLst/>
          </a:prstGeom>
        </p:spPr>
        <p:txBody>
          <a:bodyPr wrap="square">
            <a:spAutoFit/>
          </a:bodyPr>
          <a:lstStyle/>
          <a:p>
            <a:pPr algn="l"/>
            <a:r>
              <a:rPr lang="it-IT" dirty="0" err="1" smtClean="0">
                <a:solidFill>
                  <a:srgbClr val="C00000"/>
                </a:solidFill>
                <a:latin typeface="Arial" pitchFamily="34" charset="0"/>
                <a:cs typeface="Arial" pitchFamily="34" charset="0"/>
              </a:rPr>
              <a:t>Sustainable</a:t>
            </a:r>
            <a:r>
              <a:rPr lang="it-IT" dirty="0" smtClean="0">
                <a:solidFill>
                  <a:srgbClr val="C00000"/>
                </a:solidFill>
                <a:latin typeface="Arial" pitchFamily="34" charset="0"/>
                <a:cs typeface="Arial" pitchFamily="34" charset="0"/>
              </a:rPr>
              <a:t> </a:t>
            </a:r>
            <a:r>
              <a:rPr lang="it-IT" dirty="0" err="1" smtClean="0">
                <a:solidFill>
                  <a:srgbClr val="C00000"/>
                </a:solidFill>
                <a:latin typeface="Arial" pitchFamily="34" charset="0"/>
                <a:cs typeface="Arial" pitchFamily="34" charset="0"/>
              </a:rPr>
              <a:t>agriculture</a:t>
            </a:r>
            <a:r>
              <a:rPr lang="it-IT" sz="3200" dirty="0" smtClean="0">
                <a:solidFill>
                  <a:srgbClr val="C00000"/>
                </a:solidFill>
                <a:latin typeface="Arial" pitchFamily="34" charset="0"/>
                <a:cs typeface="Arial" pitchFamily="34" charset="0"/>
              </a:rPr>
              <a:t>: «</a:t>
            </a:r>
            <a:r>
              <a:rPr lang="it-IT" sz="3200" b="1" dirty="0" err="1" smtClean="0">
                <a:solidFill>
                  <a:srgbClr val="C00000"/>
                </a:solidFill>
                <a:latin typeface="Arial" pitchFamily="34" charset="0"/>
                <a:cs typeface="Arial" pitchFamily="34" charset="0"/>
              </a:rPr>
              <a:t>I</a:t>
            </a:r>
            <a:r>
              <a:rPr lang="it-IT" sz="3200" b="1" i="1" dirty="0" err="1" smtClean="0">
                <a:solidFill>
                  <a:srgbClr val="C00000"/>
                </a:solidFill>
                <a:latin typeface="Arial" pitchFamily="34" charset="0"/>
                <a:cs typeface="Arial" pitchFamily="34" charset="0"/>
              </a:rPr>
              <a:t>ntegrated</a:t>
            </a:r>
            <a:r>
              <a:rPr lang="it-IT" sz="3200" b="1" i="1" dirty="0" smtClean="0">
                <a:solidFill>
                  <a:srgbClr val="C00000"/>
                </a:solidFill>
                <a:latin typeface="Arial" pitchFamily="34" charset="0"/>
                <a:cs typeface="Arial" pitchFamily="34" charset="0"/>
              </a:rPr>
              <a:t> production </a:t>
            </a:r>
            <a:r>
              <a:rPr lang="it-IT" sz="3200" b="1" i="1" dirty="0" err="1" smtClean="0">
                <a:solidFill>
                  <a:srgbClr val="C00000"/>
                </a:solidFill>
                <a:latin typeface="Arial" pitchFamily="34" charset="0"/>
                <a:cs typeface="Arial" pitchFamily="34" charset="0"/>
              </a:rPr>
              <a:t>approach</a:t>
            </a:r>
            <a:r>
              <a:rPr lang="it-IT" sz="3200" b="1" i="1" dirty="0" smtClean="0">
                <a:solidFill>
                  <a:srgbClr val="C00000"/>
                </a:solidFill>
                <a:latin typeface="Arial" pitchFamily="34" charset="0"/>
                <a:cs typeface="Arial" pitchFamily="34" charset="0"/>
              </a:rPr>
              <a:t>»</a:t>
            </a:r>
            <a:endParaRPr lang="it-IT" sz="4000" dirty="0" smtClean="0">
              <a:solidFill>
                <a:srgbClr val="C00000"/>
              </a:solidFill>
              <a:latin typeface="Arial" pitchFamily="34" charset="0"/>
              <a:cs typeface="Arial" pitchFamily="34" charset="0"/>
            </a:endParaRPr>
          </a:p>
        </p:txBody>
      </p:sp>
      <p:graphicFrame>
        <p:nvGraphicFramePr>
          <p:cNvPr id="4" name="Tabella 3"/>
          <p:cNvGraphicFramePr>
            <a:graphicFrameLocks noGrp="1"/>
          </p:cNvGraphicFramePr>
          <p:nvPr>
            <p:extLst>
              <p:ext uri="{D42A27DB-BD31-4B8C-83A1-F6EECF244321}">
                <p14:modId xmlns:p14="http://schemas.microsoft.com/office/powerpoint/2010/main" val="3342729438"/>
              </p:ext>
            </p:extLst>
          </p:nvPr>
        </p:nvGraphicFramePr>
        <p:xfrm>
          <a:off x="522877" y="7036245"/>
          <a:ext cx="7848872" cy="2424988"/>
        </p:xfrm>
        <a:graphic>
          <a:graphicData uri="http://schemas.openxmlformats.org/drawingml/2006/table">
            <a:tbl>
              <a:tblPr firstRow="1" bandRow="1">
                <a:tableStyleId>{5C22544A-7EE6-4342-B048-85BDC9FD1C3A}</a:tableStyleId>
              </a:tblPr>
              <a:tblGrid>
                <a:gridCol w="4616984"/>
                <a:gridCol w="1615944"/>
                <a:gridCol w="1615944"/>
              </a:tblGrid>
              <a:tr h="127495">
                <a:tc>
                  <a:txBody>
                    <a:bodyPr/>
                    <a:lstStyle/>
                    <a:p>
                      <a:pPr rtl="0"/>
                      <a:r>
                        <a:rPr lang="it-IT" sz="2000" b="1" i="1" u="none" strike="noStrike" kern="1200" dirty="0" err="1" smtClean="0">
                          <a:solidFill>
                            <a:schemeClr val="lt1"/>
                          </a:solidFill>
                          <a:latin typeface="Arial" pitchFamily="34" charset="0"/>
                          <a:ea typeface="+mn-ea"/>
                          <a:cs typeface="Arial" pitchFamily="34" charset="0"/>
                        </a:rPr>
                        <a:t>Integrated</a:t>
                      </a:r>
                      <a:r>
                        <a:rPr lang="it-IT" sz="2000" b="1" i="1" u="none" strike="noStrike" kern="1200" dirty="0" smtClean="0">
                          <a:solidFill>
                            <a:schemeClr val="lt1"/>
                          </a:solidFill>
                          <a:latin typeface="Arial" pitchFamily="34" charset="0"/>
                          <a:ea typeface="+mn-ea"/>
                          <a:cs typeface="Arial" pitchFamily="34" charset="0"/>
                        </a:rPr>
                        <a:t> productions</a:t>
                      </a:r>
                    </a:p>
                  </a:txBody>
                  <a:tcPr/>
                </a:tc>
                <a:tc>
                  <a:txBody>
                    <a:bodyPr/>
                    <a:lstStyle/>
                    <a:p>
                      <a:pPr algn="r"/>
                      <a:r>
                        <a:rPr lang="it-IT" sz="2000" i="1" dirty="0" err="1" smtClean="0">
                          <a:latin typeface="Arial" pitchFamily="34" charset="0"/>
                          <a:cs typeface="Arial" pitchFamily="34" charset="0"/>
                        </a:rPr>
                        <a:t>vegetables</a:t>
                      </a:r>
                      <a:endParaRPr lang="it-IT" sz="2000" i="1" dirty="0">
                        <a:latin typeface="Arial" pitchFamily="34" charset="0"/>
                        <a:cs typeface="Arial" pitchFamily="34" charset="0"/>
                      </a:endParaRPr>
                    </a:p>
                  </a:txBody>
                  <a:tcPr/>
                </a:tc>
                <a:tc>
                  <a:txBody>
                    <a:bodyPr/>
                    <a:lstStyle/>
                    <a:p>
                      <a:pPr algn="r"/>
                      <a:r>
                        <a:rPr lang="it-IT" sz="2000" i="1" dirty="0" err="1" smtClean="0">
                          <a:latin typeface="Arial" pitchFamily="34" charset="0"/>
                          <a:cs typeface="Arial" pitchFamily="34" charset="0"/>
                        </a:rPr>
                        <a:t>fruits</a:t>
                      </a:r>
                      <a:endParaRPr lang="it-IT" sz="2000" i="1" dirty="0">
                        <a:latin typeface="Arial" pitchFamily="34" charset="0"/>
                        <a:cs typeface="Arial" pitchFamily="34" charset="0"/>
                      </a:endParaRPr>
                    </a:p>
                  </a:txBody>
                  <a:tcPr/>
                </a:tc>
              </a:tr>
              <a:tr h="1014374">
                <a:tc>
                  <a:txBody>
                    <a:bodyPr/>
                    <a:lstStyle/>
                    <a:p>
                      <a:r>
                        <a:rPr lang="it-IT" sz="2400" b="1" dirty="0" smtClean="0">
                          <a:latin typeface="Arial" pitchFamily="34" charset="0"/>
                          <a:cs typeface="Arial" pitchFamily="34" charset="0"/>
                        </a:rPr>
                        <a:t>Production</a:t>
                      </a:r>
                      <a:r>
                        <a:rPr lang="it-IT" sz="2400" b="1" baseline="0" dirty="0" smtClean="0">
                          <a:latin typeface="Arial" pitchFamily="34" charset="0"/>
                          <a:cs typeface="Arial" pitchFamily="34" charset="0"/>
                        </a:rPr>
                        <a:t> </a:t>
                      </a:r>
                      <a:r>
                        <a:rPr lang="it-IT" sz="2400" b="1" baseline="0" dirty="0" err="1" smtClean="0">
                          <a:latin typeface="Arial" pitchFamily="34" charset="0"/>
                          <a:cs typeface="Arial" pitchFamily="34" charset="0"/>
                        </a:rPr>
                        <a:t>obtained</a:t>
                      </a:r>
                      <a:r>
                        <a:rPr lang="it-IT" sz="2400" b="1" baseline="0" dirty="0" smtClean="0">
                          <a:latin typeface="Arial" pitchFamily="34" charset="0"/>
                          <a:cs typeface="Arial" pitchFamily="34" charset="0"/>
                        </a:rPr>
                        <a:t> with </a:t>
                      </a:r>
                      <a:r>
                        <a:rPr lang="it-IT" sz="2400" b="1" baseline="0" dirty="0" err="1" smtClean="0">
                          <a:latin typeface="Arial" pitchFamily="34" charset="0"/>
                          <a:cs typeface="Arial" pitchFamily="34" charset="0"/>
                        </a:rPr>
                        <a:t>integrated</a:t>
                      </a:r>
                      <a:r>
                        <a:rPr lang="it-IT" sz="2400" b="1" baseline="0" dirty="0" smtClean="0">
                          <a:latin typeface="Arial" pitchFamily="34" charset="0"/>
                          <a:cs typeface="Arial" pitchFamily="34" charset="0"/>
                        </a:rPr>
                        <a:t> production </a:t>
                      </a:r>
                      <a:r>
                        <a:rPr lang="it-IT" sz="2400" b="1" baseline="0" dirty="0" smtClean="0">
                          <a:solidFill>
                            <a:srgbClr val="C00000"/>
                          </a:solidFill>
                          <a:latin typeface="Arial" pitchFamily="34" charset="0"/>
                          <a:cs typeface="Arial" pitchFamily="34" charset="0"/>
                        </a:rPr>
                        <a:t>(</a:t>
                      </a:r>
                      <a:r>
                        <a:rPr lang="it-IT" sz="2400" b="1" baseline="0" dirty="0" err="1" smtClean="0">
                          <a:solidFill>
                            <a:srgbClr val="C00000"/>
                          </a:solidFill>
                          <a:latin typeface="Arial" pitchFamily="34" charset="0"/>
                          <a:cs typeface="Arial" pitchFamily="34" charset="0"/>
                        </a:rPr>
                        <a:t>tons</a:t>
                      </a:r>
                      <a:r>
                        <a:rPr lang="it-IT" sz="2000" baseline="0" dirty="0" smtClean="0">
                          <a:solidFill>
                            <a:srgbClr val="C00000"/>
                          </a:solidFill>
                          <a:latin typeface="Arial" pitchFamily="34" charset="0"/>
                          <a:cs typeface="Arial" pitchFamily="34" charset="0"/>
                        </a:rPr>
                        <a:t>)</a:t>
                      </a:r>
                      <a:endParaRPr lang="it-IT" sz="2000" dirty="0">
                        <a:solidFill>
                          <a:srgbClr val="C00000"/>
                        </a:solidFill>
                        <a:latin typeface="Arial" pitchFamily="34" charset="0"/>
                        <a:cs typeface="Arial" pitchFamily="34" charset="0"/>
                      </a:endParaRPr>
                    </a:p>
                  </a:txBody>
                  <a:tcPr/>
                </a:tc>
                <a:tc>
                  <a:txBody>
                    <a:bodyPr/>
                    <a:lstStyle/>
                    <a:p>
                      <a:pPr algn="r"/>
                      <a:r>
                        <a:rPr lang="it-IT" sz="2400" b="1" dirty="0" smtClean="0">
                          <a:latin typeface="Arial" pitchFamily="34" charset="0"/>
                          <a:cs typeface="Arial" pitchFamily="34" charset="0"/>
                        </a:rPr>
                        <a:t>2,490,872</a:t>
                      </a:r>
                      <a:endParaRPr lang="it-IT" sz="2400" b="1" dirty="0">
                        <a:latin typeface="Arial" pitchFamily="34" charset="0"/>
                        <a:cs typeface="Arial" pitchFamily="34" charset="0"/>
                      </a:endParaRPr>
                    </a:p>
                  </a:txBody>
                  <a:tcPr/>
                </a:tc>
                <a:tc>
                  <a:txBody>
                    <a:bodyPr/>
                    <a:lstStyle/>
                    <a:p>
                      <a:pPr algn="r"/>
                      <a:r>
                        <a:rPr lang="it-IT" sz="2400" b="1" dirty="0" smtClean="0">
                          <a:latin typeface="Arial" pitchFamily="34" charset="0"/>
                          <a:cs typeface="Arial" pitchFamily="34" charset="0"/>
                        </a:rPr>
                        <a:t>2,610,912</a:t>
                      </a:r>
                      <a:endParaRPr lang="it-IT" sz="2400" b="1" dirty="0">
                        <a:latin typeface="Arial" pitchFamily="34" charset="0"/>
                        <a:cs typeface="Arial" pitchFamily="34" charset="0"/>
                      </a:endParaRPr>
                    </a:p>
                  </a:txBody>
                  <a:tcPr/>
                </a:tc>
              </a:tr>
              <a:tr h="1014374">
                <a:tc>
                  <a:txBody>
                    <a:bodyPr/>
                    <a:lstStyle/>
                    <a:p>
                      <a:r>
                        <a:rPr lang="it-IT" sz="2400" b="1" dirty="0" err="1" smtClean="0">
                          <a:latin typeface="Arial" pitchFamily="34" charset="0"/>
                          <a:cs typeface="Arial" pitchFamily="34" charset="0"/>
                        </a:rPr>
                        <a:t>Utilised</a:t>
                      </a:r>
                      <a:r>
                        <a:rPr lang="it-IT" sz="2400" b="1" dirty="0" smtClean="0">
                          <a:latin typeface="Arial" pitchFamily="34" charset="0"/>
                          <a:cs typeface="Arial" pitchFamily="34" charset="0"/>
                        </a:rPr>
                        <a:t> </a:t>
                      </a:r>
                      <a:r>
                        <a:rPr lang="it-IT" sz="2400" b="1" dirty="0" err="1" smtClean="0">
                          <a:latin typeface="Arial" pitchFamily="34" charset="0"/>
                          <a:cs typeface="Arial" pitchFamily="34" charset="0"/>
                        </a:rPr>
                        <a:t>Agricoltural</a:t>
                      </a:r>
                      <a:r>
                        <a:rPr lang="it-IT" sz="2400" b="1" dirty="0" smtClean="0">
                          <a:latin typeface="Arial" pitchFamily="34" charset="0"/>
                          <a:cs typeface="Arial" pitchFamily="34" charset="0"/>
                        </a:rPr>
                        <a:t> Area of </a:t>
                      </a:r>
                      <a:r>
                        <a:rPr lang="it-IT" sz="2400" b="1" dirty="0" err="1" smtClean="0">
                          <a:latin typeface="Arial" pitchFamily="34" charset="0"/>
                          <a:cs typeface="Arial" pitchFamily="34" charset="0"/>
                        </a:rPr>
                        <a:t>integrated</a:t>
                      </a:r>
                      <a:r>
                        <a:rPr lang="it-IT" sz="2400" b="1" dirty="0" smtClean="0">
                          <a:latin typeface="Arial" pitchFamily="34" charset="0"/>
                          <a:cs typeface="Arial" pitchFamily="34" charset="0"/>
                        </a:rPr>
                        <a:t> production </a:t>
                      </a:r>
                      <a:r>
                        <a:rPr lang="it-IT" sz="2400" b="1" dirty="0" smtClean="0">
                          <a:solidFill>
                            <a:srgbClr val="C00000"/>
                          </a:solidFill>
                          <a:latin typeface="Arial" pitchFamily="34" charset="0"/>
                          <a:cs typeface="Arial" pitchFamily="34" charset="0"/>
                        </a:rPr>
                        <a:t>(ha)</a:t>
                      </a:r>
                      <a:endParaRPr lang="it-IT" sz="2400" b="1" dirty="0">
                        <a:solidFill>
                          <a:srgbClr val="C00000"/>
                        </a:solidFill>
                        <a:latin typeface="Arial" pitchFamily="34" charset="0"/>
                        <a:cs typeface="Arial" pitchFamily="34" charset="0"/>
                      </a:endParaRPr>
                    </a:p>
                  </a:txBody>
                  <a:tcPr/>
                </a:tc>
                <a:tc>
                  <a:txBody>
                    <a:bodyPr/>
                    <a:lstStyle/>
                    <a:p>
                      <a:pPr algn="r"/>
                      <a:r>
                        <a:rPr lang="it-IT" sz="2400" b="1" dirty="0" smtClean="0">
                          <a:latin typeface="Arial" pitchFamily="34" charset="0"/>
                          <a:cs typeface="Arial" pitchFamily="34" charset="0"/>
                        </a:rPr>
                        <a:t>64,091</a:t>
                      </a:r>
                      <a:endParaRPr lang="it-IT" sz="2400" b="1" dirty="0">
                        <a:latin typeface="Arial" pitchFamily="34" charset="0"/>
                        <a:cs typeface="Arial" pitchFamily="34" charset="0"/>
                      </a:endParaRPr>
                    </a:p>
                  </a:txBody>
                  <a:tcPr/>
                </a:tc>
                <a:tc>
                  <a:txBody>
                    <a:bodyPr/>
                    <a:lstStyle/>
                    <a:p>
                      <a:pPr algn="r"/>
                      <a:r>
                        <a:rPr lang="it-IT" sz="2400" b="1" dirty="0" smtClean="0">
                          <a:latin typeface="Arial" pitchFamily="34" charset="0"/>
                          <a:cs typeface="Arial" pitchFamily="34" charset="0"/>
                        </a:rPr>
                        <a:t>55,337</a:t>
                      </a:r>
                      <a:endParaRPr lang="it-IT" sz="2400" b="1" dirty="0">
                        <a:latin typeface="Arial" pitchFamily="34" charset="0"/>
                        <a:cs typeface="Arial" pitchFamily="34" charset="0"/>
                      </a:endParaRPr>
                    </a:p>
                  </a:txBody>
                  <a:tcPr/>
                </a:tc>
              </a:tr>
            </a:tbl>
          </a:graphicData>
        </a:graphic>
      </p:graphicFrame>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7024" y="3141518"/>
            <a:ext cx="5026189" cy="318094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2"/>
          <p:cNvSpPr txBox="1">
            <a:spLocks noChangeArrowheads="1"/>
          </p:cNvSpPr>
          <p:nvPr/>
        </p:nvSpPr>
        <p:spPr bwMode="auto">
          <a:xfrm>
            <a:off x="7437710" y="9124478"/>
            <a:ext cx="5256584" cy="442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27980" tIns="66550" rIns="127980" bIns="6655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5pPr>
            <a:lvl6pPr marL="25146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6pPr>
            <a:lvl7pPr marL="29718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7pPr>
            <a:lvl8pPr marL="34290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8pPr>
            <a:lvl9pPr marL="38862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9pPr>
          </a:lstStyle>
          <a:p>
            <a:pPr algn="r" eaLnBrk="0" hangingPunct="0">
              <a:spcBef>
                <a:spcPts val="889"/>
              </a:spcBef>
              <a:buClrTx/>
            </a:pPr>
            <a:r>
              <a:rPr lang="it-IT" altLang="en-US" sz="2000" b="0" i="1" dirty="0">
                <a:solidFill>
                  <a:srgbClr val="008000"/>
                </a:solidFill>
                <a:latin typeface="Times New Roman" pitchFamily="16" charset="0"/>
              </a:rPr>
              <a:t>Direzione</a:t>
            </a:r>
            <a:r>
              <a:rPr lang="it-IT" altLang="en-US" sz="2000" b="0" dirty="0">
                <a:solidFill>
                  <a:srgbClr val="008000"/>
                </a:solidFill>
                <a:latin typeface="Times New Roman" pitchFamily="16" charset="0"/>
              </a:rPr>
              <a:t> </a:t>
            </a:r>
            <a:r>
              <a:rPr lang="it-IT" altLang="en-US" sz="2000" b="0" i="1" dirty="0">
                <a:solidFill>
                  <a:srgbClr val="008000"/>
                </a:solidFill>
                <a:latin typeface="Times New Roman" pitchFamily="16" charset="0"/>
              </a:rPr>
              <a:t>Generale </a:t>
            </a:r>
            <a:r>
              <a:rPr lang="it-IT" altLang="en-US" sz="2000" b="0" i="1" dirty="0" smtClean="0">
                <a:solidFill>
                  <a:srgbClr val="008000"/>
                </a:solidFill>
                <a:latin typeface="Times New Roman" pitchFamily="16" charset="0"/>
              </a:rPr>
              <a:t>Agricoltura, Caccia e Pesca</a:t>
            </a:r>
            <a:r>
              <a:rPr lang="it-IT" altLang="en-US" sz="1400" b="0" dirty="0" smtClean="0">
                <a:solidFill>
                  <a:srgbClr val="008000"/>
                </a:solidFill>
                <a:latin typeface="Times New Roman" pitchFamily="16" charset="0"/>
              </a:rPr>
              <a:t> </a:t>
            </a:r>
            <a:endParaRPr lang="it-IT" altLang="en-US" sz="1400" b="0" dirty="0">
              <a:solidFill>
                <a:srgbClr val="008000"/>
              </a:solidFill>
              <a:latin typeface="Times New Roman" pitchFamily="16" charset="0"/>
            </a:endParaRPr>
          </a:p>
        </p:txBody>
      </p:sp>
    </p:spTree>
    <p:extLst>
      <p:ext uri="{BB962C8B-B14F-4D97-AF65-F5344CB8AC3E}">
        <p14:creationId xmlns:p14="http://schemas.microsoft.com/office/powerpoint/2010/main" val="39571798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1007875" y="1707654"/>
            <a:ext cx="11254370" cy="6552728"/>
          </a:xfrm>
        </p:spPr>
        <p:txBody>
          <a:bodyPr/>
          <a:lstStyle/>
          <a:p>
            <a:pPr marL="0" indent="0" algn="l">
              <a:lnSpc>
                <a:spcPct val="80000"/>
              </a:lnSpc>
              <a:spcBef>
                <a:spcPts val="711"/>
              </a:spcBef>
            </a:pPr>
            <a:r>
              <a:rPr lang="it-IT" altLang="en-US" b="1" dirty="0" err="1">
                <a:solidFill>
                  <a:srgbClr val="C00000"/>
                </a:solidFill>
              </a:rPr>
              <a:t>Food</a:t>
            </a:r>
            <a:r>
              <a:rPr lang="it-IT" altLang="en-US" b="1" dirty="0">
                <a:solidFill>
                  <a:srgbClr val="C00000"/>
                </a:solidFill>
              </a:rPr>
              <a:t> Chain </a:t>
            </a:r>
            <a:r>
              <a:rPr lang="it-IT" altLang="en-US" b="1" smtClean="0">
                <a:solidFill>
                  <a:srgbClr val="C00000"/>
                </a:solidFill>
              </a:rPr>
              <a:t>Aproach</a:t>
            </a:r>
            <a:r>
              <a:rPr lang="it-IT" altLang="en-US" b="1" dirty="0" smtClean="0">
                <a:solidFill>
                  <a:srgbClr val="C00000"/>
                </a:solidFill>
              </a:rPr>
              <a:t> (</a:t>
            </a:r>
            <a:r>
              <a:rPr lang="it-IT" altLang="en-US" i="1" dirty="0" err="1" smtClean="0">
                <a:solidFill>
                  <a:srgbClr val="C00000"/>
                </a:solidFill>
              </a:rPr>
              <a:t>Filiéré</a:t>
            </a:r>
            <a:r>
              <a:rPr lang="it-IT" altLang="en-US" b="1" dirty="0" smtClean="0">
                <a:solidFill>
                  <a:srgbClr val="C00000"/>
                </a:solidFill>
              </a:rPr>
              <a:t>)</a:t>
            </a:r>
            <a:endParaRPr lang="it-IT" altLang="en-US" b="1" dirty="0" smtClean="0"/>
          </a:p>
          <a:p>
            <a:pPr marL="0" indent="0" algn="l">
              <a:lnSpc>
                <a:spcPct val="80000"/>
              </a:lnSpc>
              <a:spcBef>
                <a:spcPts val="711"/>
              </a:spcBef>
            </a:pPr>
            <a:r>
              <a:rPr lang="it-IT" altLang="en-US" sz="2800" b="1" dirty="0" smtClean="0">
                <a:solidFill>
                  <a:schemeClr val="accent2"/>
                </a:solidFill>
              </a:rPr>
              <a:t>Regione </a:t>
            </a:r>
            <a:r>
              <a:rPr lang="it-IT" altLang="en-US" sz="2800" b="1" dirty="0">
                <a:solidFill>
                  <a:schemeClr val="accent2"/>
                </a:solidFill>
              </a:rPr>
              <a:t>Emilia-Romagna facilitate </a:t>
            </a:r>
            <a:r>
              <a:rPr lang="it-IT" altLang="en-US" sz="2800" b="1" dirty="0" smtClean="0">
                <a:solidFill>
                  <a:schemeClr val="accent2"/>
                </a:solidFill>
              </a:rPr>
              <a:t>networking </a:t>
            </a:r>
            <a:r>
              <a:rPr lang="it-IT" altLang="en-US" sz="2800" b="1" dirty="0" err="1" smtClean="0">
                <a:solidFill>
                  <a:schemeClr val="accent2"/>
                </a:solidFill>
              </a:rPr>
              <a:t>agreements</a:t>
            </a:r>
            <a:r>
              <a:rPr lang="it-IT" altLang="en-US" sz="2800" b="1" dirty="0" smtClean="0">
                <a:solidFill>
                  <a:schemeClr val="accent2"/>
                </a:solidFill>
              </a:rPr>
              <a:t> </a:t>
            </a:r>
            <a:r>
              <a:rPr lang="it-IT" altLang="en-US" sz="2800" b="1" dirty="0" err="1">
                <a:solidFill>
                  <a:schemeClr val="accent2"/>
                </a:solidFill>
              </a:rPr>
              <a:t>between</a:t>
            </a:r>
            <a:r>
              <a:rPr lang="it-IT" altLang="en-US" sz="2800" b="1" dirty="0">
                <a:solidFill>
                  <a:schemeClr val="accent2"/>
                </a:solidFill>
              </a:rPr>
              <a:t> </a:t>
            </a:r>
            <a:r>
              <a:rPr lang="it-IT" altLang="en-US" sz="2800" b="1" dirty="0" err="1">
                <a:solidFill>
                  <a:schemeClr val="accent2"/>
                </a:solidFill>
              </a:rPr>
              <a:t>economic</a:t>
            </a:r>
            <a:r>
              <a:rPr lang="it-IT" altLang="en-US" sz="2800" b="1" dirty="0">
                <a:solidFill>
                  <a:schemeClr val="accent2"/>
                </a:solidFill>
              </a:rPr>
              <a:t> </a:t>
            </a:r>
            <a:r>
              <a:rPr lang="it-IT" altLang="en-US" sz="2800" b="1" dirty="0" err="1" smtClean="0">
                <a:solidFill>
                  <a:schemeClr val="accent2"/>
                </a:solidFill>
              </a:rPr>
              <a:t>operators</a:t>
            </a:r>
            <a:r>
              <a:rPr lang="it-IT" altLang="en-US" sz="2800" b="1" dirty="0" smtClean="0">
                <a:solidFill>
                  <a:schemeClr val="accent2"/>
                </a:solidFill>
              </a:rPr>
              <a:t> </a:t>
            </a:r>
            <a:r>
              <a:rPr lang="it-IT" altLang="en-US" sz="2800" b="1" dirty="0">
                <a:solidFill>
                  <a:schemeClr val="accent2"/>
                </a:solidFill>
              </a:rPr>
              <a:t>of </a:t>
            </a:r>
            <a:r>
              <a:rPr lang="it-IT" altLang="en-US" sz="2800" b="1" dirty="0" err="1">
                <a:solidFill>
                  <a:schemeClr val="accent2"/>
                </a:solidFill>
              </a:rPr>
              <a:t>food</a:t>
            </a:r>
            <a:r>
              <a:rPr lang="it-IT" altLang="en-US" sz="2800" b="1" dirty="0">
                <a:solidFill>
                  <a:schemeClr val="accent2"/>
                </a:solidFill>
              </a:rPr>
              <a:t> </a:t>
            </a:r>
            <a:r>
              <a:rPr lang="it-IT" altLang="en-US" sz="2800" b="1" dirty="0" err="1" smtClean="0">
                <a:solidFill>
                  <a:schemeClr val="accent2"/>
                </a:solidFill>
              </a:rPr>
              <a:t>chain</a:t>
            </a:r>
            <a:r>
              <a:rPr lang="it-IT" altLang="en-US" sz="2800" b="1" dirty="0" smtClean="0">
                <a:solidFill>
                  <a:schemeClr val="accent2"/>
                </a:solidFill>
              </a:rPr>
              <a:t> with:</a:t>
            </a:r>
          </a:p>
          <a:p>
            <a:pPr lvl="1" algn="l">
              <a:lnSpc>
                <a:spcPct val="80000"/>
              </a:lnSpc>
              <a:spcBef>
                <a:spcPts val="711"/>
              </a:spcBef>
              <a:buFont typeface="Arial" charset="0"/>
              <a:buChar char="•"/>
            </a:pPr>
            <a:r>
              <a:rPr lang="it-IT" altLang="en-US" sz="2800" b="1" dirty="0" smtClean="0">
                <a:solidFill>
                  <a:srgbClr val="C00000"/>
                </a:solidFill>
              </a:rPr>
              <a:t>production </a:t>
            </a:r>
            <a:r>
              <a:rPr lang="it-IT" altLang="en-US" sz="2800" b="1" dirty="0">
                <a:solidFill>
                  <a:srgbClr val="C00000"/>
                </a:solidFill>
              </a:rPr>
              <a:t>planning, </a:t>
            </a:r>
            <a:endParaRPr lang="it-IT" altLang="en-US" sz="2800" b="1" dirty="0" smtClean="0">
              <a:solidFill>
                <a:srgbClr val="C00000"/>
              </a:solidFill>
            </a:endParaRPr>
          </a:p>
          <a:p>
            <a:pPr lvl="1" algn="l">
              <a:lnSpc>
                <a:spcPct val="80000"/>
              </a:lnSpc>
              <a:spcBef>
                <a:spcPts val="711"/>
              </a:spcBef>
              <a:buFont typeface="Arial" charset="0"/>
              <a:buChar char="•"/>
            </a:pPr>
            <a:r>
              <a:rPr lang="it-IT" altLang="en-US" sz="2800" b="1" dirty="0" smtClean="0">
                <a:solidFill>
                  <a:srgbClr val="C00000"/>
                </a:solidFill>
              </a:rPr>
              <a:t>fair </a:t>
            </a:r>
            <a:r>
              <a:rPr lang="it-IT" altLang="en-US" sz="2800" b="1" dirty="0" err="1">
                <a:solidFill>
                  <a:srgbClr val="C00000"/>
                </a:solidFill>
              </a:rPr>
              <a:t>terms</a:t>
            </a:r>
            <a:r>
              <a:rPr lang="it-IT" altLang="en-US" sz="2800" b="1" dirty="0">
                <a:solidFill>
                  <a:srgbClr val="C00000"/>
                </a:solidFill>
              </a:rPr>
              <a:t> of </a:t>
            </a:r>
            <a:r>
              <a:rPr lang="it-IT" altLang="en-US" sz="2800" b="1" dirty="0" err="1">
                <a:solidFill>
                  <a:srgbClr val="C00000"/>
                </a:solidFill>
              </a:rPr>
              <a:t>payment</a:t>
            </a:r>
            <a:r>
              <a:rPr lang="it-IT" altLang="en-US" sz="2800" b="1" dirty="0">
                <a:solidFill>
                  <a:srgbClr val="C00000"/>
                </a:solidFill>
              </a:rPr>
              <a:t>, </a:t>
            </a:r>
            <a:endParaRPr lang="it-IT" altLang="en-US" sz="2800" b="1" dirty="0" smtClean="0">
              <a:solidFill>
                <a:srgbClr val="C00000"/>
              </a:solidFill>
            </a:endParaRPr>
          </a:p>
          <a:p>
            <a:pPr lvl="1" algn="l">
              <a:lnSpc>
                <a:spcPct val="80000"/>
              </a:lnSpc>
              <a:spcBef>
                <a:spcPts val="711"/>
              </a:spcBef>
              <a:buFont typeface="Arial" charset="0"/>
              <a:buChar char="•"/>
            </a:pPr>
            <a:r>
              <a:rPr lang="it-IT" altLang="en-US" sz="2800" b="1" dirty="0" smtClean="0">
                <a:solidFill>
                  <a:srgbClr val="C00000"/>
                </a:solidFill>
              </a:rPr>
              <a:t>best </a:t>
            </a:r>
            <a:r>
              <a:rPr lang="it-IT" altLang="en-US" sz="2800" b="1" dirty="0" err="1" smtClean="0">
                <a:solidFill>
                  <a:srgbClr val="C00000"/>
                </a:solidFill>
              </a:rPr>
              <a:t>practises</a:t>
            </a:r>
            <a:endParaRPr lang="it-IT" altLang="en-US" sz="2800" b="1" dirty="0" smtClean="0">
              <a:solidFill>
                <a:srgbClr val="C00000"/>
              </a:solidFill>
            </a:endParaRPr>
          </a:p>
          <a:p>
            <a:pPr lvl="1" algn="l">
              <a:lnSpc>
                <a:spcPct val="80000"/>
              </a:lnSpc>
              <a:spcBef>
                <a:spcPts val="711"/>
              </a:spcBef>
              <a:buFont typeface="Arial" charset="0"/>
              <a:buChar char="•"/>
            </a:pPr>
            <a:r>
              <a:rPr lang="it-IT" altLang="en-US" sz="2800" b="1" dirty="0" smtClean="0">
                <a:solidFill>
                  <a:srgbClr val="C00000"/>
                </a:solidFill>
              </a:rPr>
              <a:t> </a:t>
            </a:r>
            <a:r>
              <a:rPr lang="it-IT" altLang="en-US" sz="2800" b="1" dirty="0" err="1" smtClean="0">
                <a:solidFill>
                  <a:srgbClr val="C00000"/>
                </a:solidFill>
              </a:rPr>
              <a:t>integrated</a:t>
            </a:r>
            <a:r>
              <a:rPr lang="it-IT" altLang="en-US" sz="2800" b="1" dirty="0" smtClean="0">
                <a:solidFill>
                  <a:srgbClr val="C00000"/>
                </a:solidFill>
              </a:rPr>
              <a:t> </a:t>
            </a:r>
            <a:r>
              <a:rPr lang="it-IT" altLang="en-US" sz="2800" b="1" dirty="0" err="1">
                <a:solidFill>
                  <a:srgbClr val="C00000"/>
                </a:solidFill>
              </a:rPr>
              <a:t>farming</a:t>
            </a:r>
            <a:r>
              <a:rPr lang="it-IT" altLang="en-US" sz="2800" b="1" dirty="0">
                <a:solidFill>
                  <a:srgbClr val="C00000"/>
                </a:solidFill>
              </a:rPr>
              <a:t> or </a:t>
            </a:r>
            <a:r>
              <a:rPr lang="it-IT" altLang="en-US" sz="2800" b="1" dirty="0" err="1">
                <a:solidFill>
                  <a:srgbClr val="C00000"/>
                </a:solidFill>
              </a:rPr>
              <a:t>sustainable</a:t>
            </a:r>
            <a:r>
              <a:rPr lang="it-IT" altLang="en-US" sz="2800" b="1" dirty="0">
                <a:solidFill>
                  <a:srgbClr val="C00000"/>
                </a:solidFill>
              </a:rPr>
              <a:t> </a:t>
            </a:r>
            <a:r>
              <a:rPr lang="it-IT" altLang="en-US" sz="2800" b="1" dirty="0" err="1">
                <a:solidFill>
                  <a:srgbClr val="C00000"/>
                </a:solidFill>
              </a:rPr>
              <a:t>farming</a:t>
            </a:r>
            <a:r>
              <a:rPr lang="it-IT" altLang="en-US" sz="2800" b="1" dirty="0">
                <a:solidFill>
                  <a:srgbClr val="C00000"/>
                </a:solidFill>
              </a:rPr>
              <a:t>). </a:t>
            </a:r>
            <a:endParaRPr lang="it-IT" altLang="en-US" b="1" dirty="0" smtClean="0">
              <a:solidFill>
                <a:srgbClr val="C00000"/>
              </a:solidFill>
            </a:endParaRPr>
          </a:p>
          <a:p>
            <a:pPr marL="0" indent="0" algn="l">
              <a:lnSpc>
                <a:spcPct val="80000"/>
              </a:lnSpc>
              <a:spcBef>
                <a:spcPts val="711"/>
              </a:spcBef>
            </a:pPr>
            <a:endParaRPr lang="it-IT" altLang="en-US" sz="1400" b="1" dirty="0" smtClean="0"/>
          </a:p>
          <a:p>
            <a:pPr marL="0" indent="0" algn="l">
              <a:lnSpc>
                <a:spcPct val="80000"/>
              </a:lnSpc>
              <a:spcBef>
                <a:spcPts val="711"/>
              </a:spcBef>
            </a:pPr>
            <a:r>
              <a:rPr lang="it-IT" altLang="en-US" b="1" dirty="0" err="1" smtClean="0">
                <a:solidFill>
                  <a:schemeClr val="accent2"/>
                </a:solidFill>
              </a:rPr>
              <a:t>Examples</a:t>
            </a:r>
            <a:r>
              <a:rPr lang="it-IT" altLang="en-US" b="1" dirty="0" smtClean="0">
                <a:solidFill>
                  <a:schemeClr val="accent2"/>
                </a:solidFill>
              </a:rPr>
              <a:t> of </a:t>
            </a:r>
            <a:r>
              <a:rPr lang="it-IT" altLang="en-US" b="1" dirty="0" err="1" smtClean="0">
                <a:solidFill>
                  <a:schemeClr val="accent2"/>
                </a:solidFill>
              </a:rPr>
              <a:t>Food</a:t>
            </a:r>
            <a:r>
              <a:rPr lang="it-IT" altLang="en-US" b="1" dirty="0" smtClean="0">
                <a:solidFill>
                  <a:schemeClr val="accent2"/>
                </a:solidFill>
              </a:rPr>
              <a:t> Chain </a:t>
            </a:r>
            <a:r>
              <a:rPr lang="it-IT" altLang="en-US" b="1" dirty="0" err="1" smtClean="0">
                <a:solidFill>
                  <a:schemeClr val="accent2"/>
                </a:solidFill>
              </a:rPr>
              <a:t>Approach</a:t>
            </a:r>
            <a:r>
              <a:rPr lang="it-IT" altLang="en-US" b="1" dirty="0" smtClean="0"/>
              <a:t>:</a:t>
            </a:r>
            <a:endParaRPr lang="it-IT" altLang="en-US" b="1" dirty="0"/>
          </a:p>
          <a:p>
            <a:pPr lvl="1" algn="l">
              <a:lnSpc>
                <a:spcPct val="80000"/>
              </a:lnSpc>
              <a:spcBef>
                <a:spcPts val="711"/>
              </a:spcBef>
              <a:buFont typeface="Arial" charset="0"/>
              <a:buChar char="•"/>
            </a:pPr>
            <a:r>
              <a:rPr lang="it-IT" altLang="en-US" sz="2800" b="1" dirty="0">
                <a:solidFill>
                  <a:srgbClr val="C00000"/>
                </a:solidFill>
              </a:rPr>
              <a:t>100% North </a:t>
            </a:r>
            <a:r>
              <a:rPr lang="it-IT" altLang="en-US" sz="2800" b="1" dirty="0" err="1">
                <a:solidFill>
                  <a:srgbClr val="C00000"/>
                </a:solidFill>
              </a:rPr>
              <a:t>Italy</a:t>
            </a:r>
            <a:r>
              <a:rPr lang="it-IT" altLang="en-US" sz="2800" b="1" dirty="0">
                <a:solidFill>
                  <a:srgbClr val="C00000"/>
                </a:solidFill>
              </a:rPr>
              <a:t> </a:t>
            </a:r>
            <a:r>
              <a:rPr lang="it-IT" altLang="en-US" sz="2800" b="1" dirty="0" err="1">
                <a:solidFill>
                  <a:srgbClr val="C00000"/>
                </a:solidFill>
              </a:rPr>
              <a:t>processed</a:t>
            </a:r>
            <a:r>
              <a:rPr lang="it-IT" altLang="en-US" sz="2800" b="1" dirty="0">
                <a:solidFill>
                  <a:srgbClr val="C00000"/>
                </a:solidFill>
              </a:rPr>
              <a:t> tomato under </a:t>
            </a:r>
            <a:r>
              <a:rPr lang="it-IT" altLang="en-US" sz="2800" b="1" dirty="0" err="1">
                <a:solidFill>
                  <a:srgbClr val="C00000"/>
                </a:solidFill>
              </a:rPr>
              <a:t>contract</a:t>
            </a:r>
            <a:r>
              <a:rPr lang="it-IT" altLang="en-US" sz="2800" b="1" dirty="0">
                <a:solidFill>
                  <a:srgbClr val="C00000"/>
                </a:solidFill>
              </a:rPr>
              <a:t>  </a:t>
            </a:r>
            <a:r>
              <a:rPr lang="it-IT" altLang="en-US" sz="2400" b="1" dirty="0">
                <a:solidFill>
                  <a:schemeClr val="accent2"/>
                </a:solidFill>
              </a:rPr>
              <a:t>(</a:t>
            </a:r>
            <a:r>
              <a:rPr lang="it-IT" altLang="en-US" sz="2400" b="1" dirty="0" err="1">
                <a:solidFill>
                  <a:schemeClr val="accent2"/>
                </a:solidFill>
              </a:rPr>
              <a:t>all</a:t>
            </a:r>
            <a:r>
              <a:rPr lang="it-IT" altLang="en-US" sz="2400" b="1" dirty="0">
                <a:solidFill>
                  <a:schemeClr val="accent2"/>
                </a:solidFill>
              </a:rPr>
              <a:t> </a:t>
            </a:r>
            <a:r>
              <a:rPr lang="it-IT" altLang="en-US" sz="2400" b="1" dirty="0" err="1" smtClean="0">
                <a:solidFill>
                  <a:schemeClr val="accent2"/>
                </a:solidFill>
              </a:rPr>
              <a:t>Integrated</a:t>
            </a:r>
            <a:r>
              <a:rPr lang="it-IT" altLang="en-US" sz="2400" b="1" dirty="0" smtClean="0">
                <a:solidFill>
                  <a:schemeClr val="accent2"/>
                </a:solidFill>
              </a:rPr>
              <a:t> production </a:t>
            </a:r>
            <a:r>
              <a:rPr lang="it-IT" altLang="en-US" sz="2400" b="1" dirty="0">
                <a:solidFill>
                  <a:schemeClr val="accent2"/>
                </a:solidFill>
              </a:rPr>
              <a:t>and a </a:t>
            </a:r>
            <a:r>
              <a:rPr lang="it-IT" altLang="en-US" sz="2400" b="1" dirty="0" err="1">
                <a:solidFill>
                  <a:schemeClr val="accent2"/>
                </a:solidFill>
              </a:rPr>
              <a:t>little</a:t>
            </a:r>
            <a:r>
              <a:rPr lang="it-IT" altLang="en-US" sz="2400" b="1" dirty="0">
                <a:solidFill>
                  <a:schemeClr val="accent2"/>
                </a:solidFill>
              </a:rPr>
              <a:t> </a:t>
            </a:r>
            <a:r>
              <a:rPr lang="it-IT" altLang="en-US" sz="2400" b="1" dirty="0" err="1">
                <a:solidFill>
                  <a:schemeClr val="accent2"/>
                </a:solidFill>
              </a:rPr>
              <a:t>quantity</a:t>
            </a:r>
            <a:r>
              <a:rPr lang="it-IT" altLang="en-US" sz="2400" b="1" dirty="0">
                <a:solidFill>
                  <a:schemeClr val="accent2"/>
                </a:solidFill>
              </a:rPr>
              <a:t> Organic)</a:t>
            </a:r>
            <a:endParaRPr lang="it-IT" altLang="en-US" sz="2800" b="1" dirty="0">
              <a:solidFill>
                <a:schemeClr val="accent2"/>
              </a:solidFill>
            </a:endParaRPr>
          </a:p>
          <a:p>
            <a:pPr lvl="1" algn="l">
              <a:lnSpc>
                <a:spcPct val="80000"/>
              </a:lnSpc>
              <a:spcBef>
                <a:spcPts val="711"/>
              </a:spcBef>
              <a:buFont typeface="Arial" charset="0"/>
              <a:buChar char="•"/>
            </a:pPr>
            <a:r>
              <a:rPr lang="it-IT" altLang="en-US" sz="2800" b="1" dirty="0">
                <a:solidFill>
                  <a:srgbClr val="C00000"/>
                </a:solidFill>
              </a:rPr>
              <a:t>2/3 Emilia-Romagna </a:t>
            </a:r>
            <a:r>
              <a:rPr lang="it-IT" altLang="en-US" sz="2800" b="1" dirty="0" err="1">
                <a:solidFill>
                  <a:srgbClr val="C00000"/>
                </a:solidFill>
              </a:rPr>
              <a:t>potatoes</a:t>
            </a:r>
            <a:r>
              <a:rPr lang="it-IT" altLang="en-US" sz="2800" b="1" dirty="0">
                <a:solidFill>
                  <a:srgbClr val="C00000"/>
                </a:solidFill>
              </a:rPr>
              <a:t> under </a:t>
            </a:r>
            <a:r>
              <a:rPr lang="it-IT" altLang="en-US" sz="2800" b="1" dirty="0" err="1">
                <a:solidFill>
                  <a:srgbClr val="C00000"/>
                </a:solidFill>
              </a:rPr>
              <a:t>contract</a:t>
            </a:r>
            <a:r>
              <a:rPr lang="it-IT" altLang="en-US" sz="2800" b="1" dirty="0">
                <a:solidFill>
                  <a:srgbClr val="C00000"/>
                </a:solidFill>
              </a:rPr>
              <a:t> </a:t>
            </a:r>
            <a:r>
              <a:rPr lang="it-IT" altLang="en-US" sz="2800" b="1" dirty="0">
                <a:solidFill>
                  <a:schemeClr val="accent2"/>
                </a:solidFill>
              </a:rPr>
              <a:t>(</a:t>
            </a:r>
            <a:r>
              <a:rPr lang="it-IT" altLang="en-US" sz="2800" b="1" dirty="0" err="1">
                <a:solidFill>
                  <a:schemeClr val="accent2"/>
                </a:solidFill>
              </a:rPr>
              <a:t>all</a:t>
            </a:r>
            <a:r>
              <a:rPr lang="it-IT" altLang="en-US" sz="2800" b="1" dirty="0">
                <a:solidFill>
                  <a:schemeClr val="accent2"/>
                </a:solidFill>
              </a:rPr>
              <a:t>  </a:t>
            </a:r>
            <a:r>
              <a:rPr lang="it-IT" altLang="en-US" sz="2800" b="1" dirty="0" smtClean="0">
                <a:solidFill>
                  <a:schemeClr val="accent2"/>
                </a:solidFill>
              </a:rPr>
              <a:t>IP  </a:t>
            </a:r>
            <a:r>
              <a:rPr lang="it-IT" altLang="en-US" sz="2800" b="1" dirty="0" err="1">
                <a:solidFill>
                  <a:schemeClr val="accent2"/>
                </a:solidFill>
              </a:rPr>
              <a:t>sustainable</a:t>
            </a:r>
            <a:r>
              <a:rPr lang="it-IT" altLang="en-US" sz="2800" b="1" dirty="0">
                <a:solidFill>
                  <a:schemeClr val="accent2"/>
                </a:solidFill>
              </a:rPr>
              <a:t> </a:t>
            </a:r>
            <a:r>
              <a:rPr lang="it-IT" altLang="en-US" sz="2800" b="1" dirty="0" err="1">
                <a:solidFill>
                  <a:schemeClr val="accent2"/>
                </a:solidFill>
              </a:rPr>
              <a:t>rules</a:t>
            </a:r>
            <a:r>
              <a:rPr lang="it-IT" altLang="en-US" sz="2800" b="1" dirty="0">
                <a:solidFill>
                  <a:schemeClr val="accent2"/>
                </a:solidFill>
              </a:rPr>
              <a:t> – </a:t>
            </a:r>
            <a:r>
              <a:rPr lang="it-IT" altLang="en-US" sz="2800" b="1" dirty="0" err="1" smtClean="0">
                <a:solidFill>
                  <a:schemeClr val="accent2"/>
                </a:solidFill>
              </a:rPr>
              <a:t>similar</a:t>
            </a:r>
            <a:r>
              <a:rPr lang="it-IT" altLang="en-US" sz="2800" b="1" dirty="0" smtClean="0">
                <a:solidFill>
                  <a:schemeClr val="accent2"/>
                </a:solidFill>
              </a:rPr>
              <a:t> to IP)</a:t>
            </a:r>
          </a:p>
          <a:p>
            <a:pPr lvl="1" algn="l">
              <a:lnSpc>
                <a:spcPct val="80000"/>
              </a:lnSpc>
              <a:spcBef>
                <a:spcPts val="711"/>
              </a:spcBef>
              <a:buFont typeface="Arial" charset="0"/>
              <a:buChar char="•"/>
            </a:pPr>
            <a:r>
              <a:rPr lang="it-IT" altLang="en-US" sz="2800" b="1" dirty="0">
                <a:solidFill>
                  <a:srgbClr val="C00000"/>
                </a:solidFill>
              </a:rPr>
              <a:t>1/3 Emilia-Romagna </a:t>
            </a:r>
            <a:r>
              <a:rPr lang="it-IT" altLang="en-US" sz="2800" b="1" dirty="0" err="1">
                <a:solidFill>
                  <a:srgbClr val="C00000"/>
                </a:solidFill>
              </a:rPr>
              <a:t>durum</a:t>
            </a:r>
            <a:r>
              <a:rPr lang="it-IT" altLang="en-US" sz="2800" b="1" dirty="0">
                <a:solidFill>
                  <a:srgbClr val="C00000"/>
                </a:solidFill>
              </a:rPr>
              <a:t> </a:t>
            </a:r>
            <a:r>
              <a:rPr lang="it-IT" altLang="en-US" sz="2800" b="1" dirty="0" err="1">
                <a:solidFill>
                  <a:srgbClr val="C00000"/>
                </a:solidFill>
              </a:rPr>
              <a:t>wheat</a:t>
            </a:r>
            <a:r>
              <a:rPr lang="it-IT" altLang="en-US" sz="2800" b="1" dirty="0">
                <a:solidFill>
                  <a:srgbClr val="C00000"/>
                </a:solidFill>
              </a:rPr>
              <a:t> under </a:t>
            </a:r>
            <a:r>
              <a:rPr lang="it-IT" altLang="en-US" sz="2800" b="1" dirty="0" err="1">
                <a:solidFill>
                  <a:schemeClr val="accent2"/>
                </a:solidFill>
              </a:rPr>
              <a:t>contract</a:t>
            </a:r>
            <a:r>
              <a:rPr lang="it-IT" altLang="en-US" sz="2800" b="1" dirty="0">
                <a:solidFill>
                  <a:schemeClr val="accent2"/>
                </a:solidFill>
              </a:rPr>
              <a:t> (</a:t>
            </a:r>
            <a:r>
              <a:rPr lang="it-IT" altLang="en-US" sz="2800" b="1" dirty="0" err="1">
                <a:solidFill>
                  <a:schemeClr val="accent2"/>
                </a:solidFill>
              </a:rPr>
              <a:t>all</a:t>
            </a:r>
            <a:r>
              <a:rPr lang="it-IT" altLang="en-US" sz="2800" b="1" dirty="0">
                <a:solidFill>
                  <a:schemeClr val="accent2"/>
                </a:solidFill>
              </a:rPr>
              <a:t> </a:t>
            </a:r>
            <a:r>
              <a:rPr lang="it-IT" altLang="en-US" sz="2800" b="1" dirty="0" err="1">
                <a:solidFill>
                  <a:schemeClr val="accent2"/>
                </a:solidFill>
              </a:rPr>
              <a:t>sustainable</a:t>
            </a:r>
            <a:r>
              <a:rPr lang="it-IT" altLang="en-US" sz="2800" b="1" dirty="0">
                <a:solidFill>
                  <a:schemeClr val="accent2"/>
                </a:solidFill>
              </a:rPr>
              <a:t> </a:t>
            </a:r>
            <a:r>
              <a:rPr lang="it-IT" altLang="en-US" sz="2800" b="1" dirty="0" err="1" smtClean="0">
                <a:solidFill>
                  <a:schemeClr val="accent2"/>
                </a:solidFill>
              </a:rPr>
              <a:t>rules</a:t>
            </a:r>
            <a:r>
              <a:rPr lang="it-IT" altLang="en-US" sz="2800" b="1" dirty="0" smtClean="0">
                <a:solidFill>
                  <a:schemeClr val="accent2"/>
                </a:solidFill>
              </a:rPr>
              <a:t> </a:t>
            </a:r>
            <a:r>
              <a:rPr lang="it-IT" altLang="en-US" sz="2800" b="1" dirty="0" err="1" smtClean="0">
                <a:solidFill>
                  <a:schemeClr val="accent2"/>
                </a:solidFill>
              </a:rPr>
              <a:t>similar</a:t>
            </a:r>
            <a:r>
              <a:rPr lang="it-IT" altLang="en-US" sz="2800" b="1" dirty="0" smtClean="0">
                <a:solidFill>
                  <a:schemeClr val="accent2"/>
                </a:solidFill>
              </a:rPr>
              <a:t> to IP)</a:t>
            </a:r>
            <a:endParaRPr lang="it-IT" altLang="en-US" sz="2800" b="1" dirty="0">
              <a:solidFill>
                <a:schemeClr val="accent2"/>
              </a:solidFill>
            </a:endParaRPr>
          </a:p>
          <a:p>
            <a:pPr marL="457200" lvl="1" indent="0" algn="l">
              <a:lnSpc>
                <a:spcPct val="80000"/>
              </a:lnSpc>
              <a:spcBef>
                <a:spcPts val="711"/>
              </a:spcBef>
            </a:pPr>
            <a:endParaRPr lang="it-IT" altLang="en-US" sz="2800" b="1" dirty="0">
              <a:solidFill>
                <a:schemeClr val="accent2"/>
              </a:solidFill>
            </a:endParaRPr>
          </a:p>
          <a:p>
            <a:pPr marL="0" indent="0" algn="l">
              <a:lnSpc>
                <a:spcPct val="80000"/>
              </a:lnSpc>
              <a:spcBef>
                <a:spcPts val="711"/>
              </a:spcBef>
            </a:pPr>
            <a:r>
              <a:rPr lang="it-IT" altLang="en-US" b="1" dirty="0">
                <a:solidFill>
                  <a:schemeClr val="accent2"/>
                </a:solidFill>
              </a:rPr>
              <a:t>A </a:t>
            </a:r>
            <a:r>
              <a:rPr lang="it-IT" altLang="en-US" b="1" dirty="0" smtClean="0">
                <a:solidFill>
                  <a:schemeClr val="accent2"/>
                </a:solidFill>
              </a:rPr>
              <a:t>significative part </a:t>
            </a:r>
            <a:r>
              <a:rPr lang="it-IT" altLang="en-US" b="1" dirty="0">
                <a:solidFill>
                  <a:schemeClr val="accent2"/>
                </a:solidFill>
              </a:rPr>
              <a:t>of </a:t>
            </a:r>
            <a:r>
              <a:rPr lang="it-IT" altLang="en-US" b="1" dirty="0" err="1">
                <a:solidFill>
                  <a:schemeClr val="accent2"/>
                </a:solidFill>
              </a:rPr>
              <a:t>Rural</a:t>
            </a:r>
            <a:r>
              <a:rPr lang="it-IT" altLang="en-US" b="1" dirty="0">
                <a:solidFill>
                  <a:schemeClr val="accent2"/>
                </a:solidFill>
              </a:rPr>
              <a:t> Development </a:t>
            </a:r>
            <a:r>
              <a:rPr lang="it-IT" altLang="en-US" b="1" dirty="0" err="1">
                <a:solidFill>
                  <a:schemeClr val="accent2"/>
                </a:solidFill>
              </a:rPr>
              <a:t>Programme</a:t>
            </a:r>
            <a:r>
              <a:rPr lang="it-IT" altLang="en-US" b="1" dirty="0">
                <a:solidFill>
                  <a:schemeClr val="accent2"/>
                </a:solidFill>
              </a:rPr>
              <a:t> </a:t>
            </a:r>
            <a:r>
              <a:rPr lang="it-IT" altLang="en-US" b="1" dirty="0" smtClean="0">
                <a:solidFill>
                  <a:schemeClr val="accent2"/>
                </a:solidFill>
              </a:rPr>
              <a:t> for 2014-20202 are </a:t>
            </a:r>
            <a:r>
              <a:rPr lang="it-IT" altLang="en-US" b="1" dirty="0" err="1" smtClean="0">
                <a:solidFill>
                  <a:schemeClr val="accent2"/>
                </a:solidFill>
              </a:rPr>
              <a:t>devoted</a:t>
            </a:r>
            <a:r>
              <a:rPr lang="it-IT" altLang="en-US" b="1" dirty="0" smtClean="0">
                <a:solidFill>
                  <a:schemeClr val="accent2"/>
                </a:solidFill>
              </a:rPr>
              <a:t> to </a:t>
            </a:r>
            <a:r>
              <a:rPr lang="it-IT" altLang="en-US" b="1" dirty="0" err="1" smtClean="0">
                <a:solidFill>
                  <a:schemeClr val="accent2"/>
                </a:solidFill>
              </a:rPr>
              <a:t>finance</a:t>
            </a:r>
            <a:r>
              <a:rPr lang="it-IT" altLang="en-US" b="1" dirty="0" smtClean="0">
                <a:solidFill>
                  <a:schemeClr val="accent2"/>
                </a:solidFill>
              </a:rPr>
              <a:t>  </a:t>
            </a:r>
            <a:r>
              <a:rPr lang="it-IT" altLang="en-US" b="1" dirty="0" err="1">
                <a:solidFill>
                  <a:schemeClr val="accent2"/>
                </a:solidFill>
              </a:rPr>
              <a:t>integrated</a:t>
            </a:r>
            <a:r>
              <a:rPr lang="it-IT" altLang="en-US" b="1" dirty="0">
                <a:solidFill>
                  <a:schemeClr val="accent2"/>
                </a:solidFill>
              </a:rPr>
              <a:t> </a:t>
            </a:r>
            <a:r>
              <a:rPr lang="it-IT" altLang="en-US" b="1" dirty="0" err="1">
                <a:solidFill>
                  <a:schemeClr val="accent2"/>
                </a:solidFill>
              </a:rPr>
              <a:t>food</a:t>
            </a:r>
            <a:r>
              <a:rPr lang="it-IT" altLang="en-US" b="1" dirty="0">
                <a:solidFill>
                  <a:schemeClr val="accent2"/>
                </a:solidFill>
              </a:rPr>
              <a:t> </a:t>
            </a:r>
            <a:r>
              <a:rPr lang="it-IT" altLang="en-US" b="1" dirty="0" err="1">
                <a:solidFill>
                  <a:schemeClr val="accent2"/>
                </a:solidFill>
              </a:rPr>
              <a:t>chain</a:t>
            </a:r>
            <a:r>
              <a:rPr lang="it-IT" altLang="en-US" b="1" dirty="0">
                <a:solidFill>
                  <a:schemeClr val="accent2"/>
                </a:solidFill>
              </a:rPr>
              <a:t> </a:t>
            </a:r>
            <a:r>
              <a:rPr lang="it-IT" altLang="en-US" b="1" dirty="0" err="1">
                <a:solidFill>
                  <a:schemeClr val="accent2"/>
                </a:solidFill>
              </a:rPr>
              <a:t>projects</a:t>
            </a:r>
            <a:r>
              <a:rPr lang="it-IT" altLang="en-US" b="1" dirty="0">
                <a:solidFill>
                  <a:schemeClr val="accent2"/>
                </a:solidFill>
              </a:rPr>
              <a:t> </a:t>
            </a:r>
            <a:r>
              <a:rPr lang="it-IT" altLang="en-US" b="1" dirty="0" smtClean="0">
                <a:solidFill>
                  <a:schemeClr val="accent2"/>
                </a:solidFill>
              </a:rPr>
              <a:t>(</a:t>
            </a:r>
            <a:r>
              <a:rPr lang="it-IT" altLang="en-US" b="1" i="1" dirty="0" smtClean="0">
                <a:solidFill>
                  <a:schemeClr val="accent2"/>
                </a:solidFill>
              </a:rPr>
              <a:t>Filiere </a:t>
            </a:r>
            <a:r>
              <a:rPr lang="it-IT" altLang="en-US" b="1" i="1" dirty="0" err="1" smtClean="0">
                <a:solidFill>
                  <a:schemeClr val="accent2"/>
                </a:solidFill>
              </a:rPr>
              <a:t>aproach</a:t>
            </a:r>
            <a:r>
              <a:rPr lang="it-IT" altLang="en-US" b="1" dirty="0" smtClean="0">
                <a:solidFill>
                  <a:schemeClr val="accent2"/>
                </a:solidFill>
              </a:rPr>
              <a:t>)</a:t>
            </a:r>
            <a:endParaRPr lang="it-IT" altLang="en-US" b="1" dirty="0">
              <a:solidFill>
                <a:schemeClr val="accent2"/>
              </a:solidFill>
            </a:endParaRPr>
          </a:p>
          <a:p>
            <a:pPr>
              <a:lnSpc>
                <a:spcPct val="80000"/>
              </a:lnSpc>
              <a:spcBef>
                <a:spcPts val="711"/>
              </a:spcBef>
              <a:buFont typeface="Arial" charset="0"/>
              <a:buChar char="•"/>
            </a:pPr>
            <a:endParaRPr lang="it-IT" altLang="en-US" sz="3700" b="1" dirty="0"/>
          </a:p>
          <a:p>
            <a:pPr>
              <a:lnSpc>
                <a:spcPct val="80000"/>
              </a:lnSpc>
            </a:pPr>
            <a:endParaRPr lang="it-IT" altLang="en-US" sz="3400" dirty="0"/>
          </a:p>
        </p:txBody>
      </p:sp>
      <p:sp>
        <p:nvSpPr>
          <p:cNvPr id="4" name="Rettangolo 3"/>
          <p:cNvSpPr/>
          <p:nvPr/>
        </p:nvSpPr>
        <p:spPr>
          <a:xfrm>
            <a:off x="668958" y="615845"/>
            <a:ext cx="11593287" cy="646331"/>
          </a:xfrm>
          <a:prstGeom prst="rect">
            <a:avLst/>
          </a:prstGeom>
        </p:spPr>
        <p:txBody>
          <a:bodyPr wrap="square">
            <a:spAutoFit/>
          </a:bodyPr>
          <a:lstStyle/>
          <a:p>
            <a:pPr algn="l"/>
            <a:r>
              <a:rPr lang="it-IT" dirty="0" err="1" smtClean="0">
                <a:solidFill>
                  <a:srgbClr val="C00000"/>
                </a:solidFill>
                <a:latin typeface="Arial" pitchFamily="34" charset="0"/>
                <a:cs typeface="Arial" pitchFamily="34" charset="0"/>
              </a:rPr>
              <a:t>Sustainable</a:t>
            </a:r>
            <a:r>
              <a:rPr lang="it-IT" dirty="0" smtClean="0">
                <a:solidFill>
                  <a:srgbClr val="C00000"/>
                </a:solidFill>
                <a:latin typeface="Arial" pitchFamily="34" charset="0"/>
                <a:cs typeface="Arial" pitchFamily="34" charset="0"/>
              </a:rPr>
              <a:t> </a:t>
            </a:r>
            <a:r>
              <a:rPr lang="it-IT" dirty="0" err="1" smtClean="0">
                <a:solidFill>
                  <a:srgbClr val="C00000"/>
                </a:solidFill>
                <a:latin typeface="Arial" pitchFamily="34" charset="0"/>
                <a:cs typeface="Arial" pitchFamily="34" charset="0"/>
              </a:rPr>
              <a:t>agriculture</a:t>
            </a:r>
            <a:r>
              <a:rPr lang="it-IT" sz="3200" dirty="0" smtClean="0">
                <a:solidFill>
                  <a:srgbClr val="C00000"/>
                </a:solidFill>
                <a:latin typeface="Arial" pitchFamily="34" charset="0"/>
                <a:cs typeface="Arial" pitchFamily="34" charset="0"/>
              </a:rPr>
              <a:t>:  </a:t>
            </a:r>
            <a:r>
              <a:rPr lang="it-IT" altLang="en-US" sz="3200" b="1" dirty="0" err="1" smtClean="0">
                <a:solidFill>
                  <a:srgbClr val="C00000"/>
                </a:solidFill>
              </a:rPr>
              <a:t>Food</a:t>
            </a:r>
            <a:r>
              <a:rPr lang="it-IT" altLang="en-US" sz="3200" b="1" dirty="0" smtClean="0">
                <a:solidFill>
                  <a:srgbClr val="C00000"/>
                </a:solidFill>
              </a:rPr>
              <a:t> Chain </a:t>
            </a:r>
            <a:r>
              <a:rPr lang="it-IT" altLang="en-US" sz="3200" b="1" dirty="0" err="1" smtClean="0">
                <a:solidFill>
                  <a:srgbClr val="C00000"/>
                </a:solidFill>
              </a:rPr>
              <a:t>Aproach</a:t>
            </a:r>
            <a:endParaRPr lang="it-IT" sz="4000" dirty="0" smtClean="0">
              <a:solidFill>
                <a:srgbClr val="C00000"/>
              </a:solidFill>
              <a:latin typeface="Arial" pitchFamily="34" charset="0"/>
              <a:cs typeface="Arial" pitchFamily="34" charset="0"/>
            </a:endParaRPr>
          </a:p>
        </p:txBody>
      </p:sp>
      <p:sp>
        <p:nvSpPr>
          <p:cNvPr id="5" name="Text Box 2"/>
          <p:cNvSpPr txBox="1">
            <a:spLocks noChangeArrowheads="1"/>
          </p:cNvSpPr>
          <p:nvPr/>
        </p:nvSpPr>
        <p:spPr bwMode="auto">
          <a:xfrm>
            <a:off x="7437710" y="9124478"/>
            <a:ext cx="5256584" cy="442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27980" tIns="66550" rIns="127980" bIns="6655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5pPr>
            <a:lvl6pPr marL="25146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6pPr>
            <a:lvl7pPr marL="29718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7pPr>
            <a:lvl8pPr marL="34290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8pPr>
            <a:lvl9pPr marL="38862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9pPr>
          </a:lstStyle>
          <a:p>
            <a:pPr algn="r" eaLnBrk="0" hangingPunct="0">
              <a:spcBef>
                <a:spcPts val="889"/>
              </a:spcBef>
              <a:buClrTx/>
            </a:pPr>
            <a:r>
              <a:rPr lang="it-IT" altLang="en-US" sz="2000" b="0" i="1" dirty="0">
                <a:solidFill>
                  <a:srgbClr val="008000"/>
                </a:solidFill>
                <a:latin typeface="Times New Roman" pitchFamily="16" charset="0"/>
              </a:rPr>
              <a:t>Direzione</a:t>
            </a:r>
            <a:r>
              <a:rPr lang="it-IT" altLang="en-US" sz="2000" b="0" dirty="0">
                <a:solidFill>
                  <a:srgbClr val="008000"/>
                </a:solidFill>
                <a:latin typeface="Times New Roman" pitchFamily="16" charset="0"/>
              </a:rPr>
              <a:t> </a:t>
            </a:r>
            <a:r>
              <a:rPr lang="it-IT" altLang="en-US" sz="2000" b="0" i="1" dirty="0">
                <a:solidFill>
                  <a:srgbClr val="008000"/>
                </a:solidFill>
                <a:latin typeface="Times New Roman" pitchFamily="16" charset="0"/>
              </a:rPr>
              <a:t>Generale </a:t>
            </a:r>
            <a:r>
              <a:rPr lang="it-IT" altLang="en-US" sz="2000" b="0" i="1" dirty="0" smtClean="0">
                <a:solidFill>
                  <a:srgbClr val="008000"/>
                </a:solidFill>
                <a:latin typeface="Times New Roman" pitchFamily="16" charset="0"/>
              </a:rPr>
              <a:t>Agricoltura, Caccia e Pesca</a:t>
            </a:r>
            <a:r>
              <a:rPr lang="it-IT" altLang="en-US" sz="1400" b="0" dirty="0" smtClean="0">
                <a:solidFill>
                  <a:srgbClr val="008000"/>
                </a:solidFill>
                <a:latin typeface="Times New Roman" pitchFamily="16" charset="0"/>
              </a:rPr>
              <a:t> </a:t>
            </a:r>
            <a:endParaRPr lang="it-IT" altLang="en-US" sz="1400" b="0" dirty="0">
              <a:solidFill>
                <a:srgbClr val="008000"/>
              </a:solidFill>
              <a:latin typeface="Times New Roman" pitchFamily="16" charset="0"/>
            </a:endParaRPr>
          </a:p>
        </p:txBody>
      </p:sp>
    </p:spTree>
    <p:extLst>
      <p:ext uri="{BB962C8B-B14F-4D97-AF65-F5344CB8AC3E}">
        <p14:creationId xmlns:p14="http://schemas.microsoft.com/office/powerpoint/2010/main" val="33245607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
          <p:cNvSpPr txBox="1">
            <a:spLocks noChangeArrowheads="1"/>
          </p:cNvSpPr>
          <p:nvPr/>
        </p:nvSpPr>
        <p:spPr bwMode="auto">
          <a:xfrm>
            <a:off x="5418347" y="9317863"/>
            <a:ext cx="759716" cy="34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16091" tIns="60367" rIns="116091" bIns="60367">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charset="0"/>
              </a:defRPr>
            </a:lvl9pPr>
          </a:lstStyle>
          <a:p>
            <a:pPr>
              <a:lnSpc>
                <a:spcPct val="80000"/>
              </a:lnSpc>
              <a:spcBef>
                <a:spcPts val="1129"/>
              </a:spcBef>
              <a:buClrTx/>
            </a:pPr>
            <a:fld id="{7243E755-87CE-47FC-8B07-8FCCF84431CE}" type="slidenum">
              <a:rPr lang="it-IT" altLang="en-US" sz="1800">
                <a:latin typeface="Times New Roman" pitchFamily="16" charset="0"/>
              </a:rPr>
              <a:pPr>
                <a:lnSpc>
                  <a:spcPct val="80000"/>
                </a:lnSpc>
                <a:spcBef>
                  <a:spcPts val="1129"/>
                </a:spcBef>
                <a:buClrTx/>
              </a:pPr>
              <a:t>17</a:t>
            </a:fld>
            <a:endParaRPr lang="it-IT" altLang="en-US" sz="1800">
              <a:latin typeface="Times New Roman" pitchFamily="16" charset="0"/>
            </a:endParaRPr>
          </a:p>
        </p:txBody>
      </p:sp>
      <p:sp>
        <p:nvSpPr>
          <p:cNvPr id="27650" name="Text Box 2"/>
          <p:cNvSpPr txBox="1">
            <a:spLocks noChangeArrowheads="1"/>
          </p:cNvSpPr>
          <p:nvPr/>
        </p:nvSpPr>
        <p:spPr bwMode="auto">
          <a:xfrm>
            <a:off x="118294" y="1995686"/>
            <a:ext cx="12816866" cy="68596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16091" tIns="60367" rIns="116091" bIns="60367">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cs typeface="Arial Unicode MS" charset="0"/>
              </a:defRPr>
            </a:lvl9pPr>
          </a:lstStyle>
          <a:p>
            <a:pPr algn="l">
              <a:spcBef>
                <a:spcPts val="1129"/>
              </a:spcBef>
              <a:buClrTx/>
            </a:pPr>
            <a:r>
              <a:rPr lang="it-IT" altLang="en-US" sz="3200" b="1" dirty="0" smtClean="0">
                <a:solidFill>
                  <a:srgbClr val="C00000"/>
                </a:solidFill>
              </a:rPr>
              <a:t>Producer </a:t>
            </a:r>
            <a:r>
              <a:rPr lang="it-IT" altLang="en-US" sz="3200" b="1" dirty="0" err="1" smtClean="0">
                <a:solidFill>
                  <a:srgbClr val="C00000"/>
                </a:solidFill>
              </a:rPr>
              <a:t>organizations</a:t>
            </a:r>
            <a:r>
              <a:rPr lang="it-IT" altLang="en-US" sz="3200" b="1" dirty="0" smtClean="0">
                <a:solidFill>
                  <a:srgbClr val="C00000"/>
                </a:solidFill>
              </a:rPr>
              <a:t> (PO) and </a:t>
            </a:r>
            <a:r>
              <a:rPr lang="it-IT" altLang="en-US" sz="3200" b="1" dirty="0" err="1" smtClean="0">
                <a:solidFill>
                  <a:srgbClr val="C00000"/>
                </a:solidFill>
              </a:rPr>
              <a:t>Interbranch</a:t>
            </a:r>
            <a:r>
              <a:rPr lang="it-IT" altLang="en-US" sz="3200" b="1" dirty="0" smtClean="0">
                <a:solidFill>
                  <a:srgbClr val="C00000"/>
                </a:solidFill>
              </a:rPr>
              <a:t> Organization (IP)</a:t>
            </a:r>
            <a:r>
              <a:rPr lang="it-IT" altLang="en-US" sz="3200" b="1" dirty="0" smtClean="0">
                <a:solidFill>
                  <a:srgbClr val="0070C0"/>
                </a:solidFill>
              </a:rPr>
              <a:t> </a:t>
            </a:r>
          </a:p>
          <a:p>
            <a:pPr lvl="1" algn="l">
              <a:spcBef>
                <a:spcPts val="1129"/>
              </a:spcBef>
              <a:buClrTx/>
            </a:pPr>
            <a:r>
              <a:rPr lang="it-IT" altLang="en-US" sz="2800" b="1" dirty="0" smtClean="0">
                <a:solidFill>
                  <a:schemeClr val="accent2"/>
                </a:solidFill>
              </a:rPr>
              <a:t>The PO and IP  </a:t>
            </a:r>
            <a:r>
              <a:rPr lang="it-IT" altLang="en-US" sz="2800" b="1" dirty="0" err="1" smtClean="0">
                <a:solidFill>
                  <a:schemeClr val="accent2"/>
                </a:solidFill>
              </a:rPr>
              <a:t>active</a:t>
            </a:r>
            <a:r>
              <a:rPr lang="it-IT" altLang="en-US" sz="2800" b="1" dirty="0" smtClean="0">
                <a:solidFill>
                  <a:schemeClr val="accent2"/>
                </a:solidFill>
              </a:rPr>
              <a:t>  in milia Romagna in 2014 are more </a:t>
            </a:r>
            <a:r>
              <a:rPr lang="it-IT" altLang="en-US" sz="2800" b="1" dirty="0" err="1" smtClean="0">
                <a:solidFill>
                  <a:schemeClr val="accent2"/>
                </a:solidFill>
              </a:rPr>
              <a:t>thane</a:t>
            </a:r>
            <a:r>
              <a:rPr lang="it-IT" altLang="en-US" sz="2800" b="1" dirty="0" smtClean="0">
                <a:solidFill>
                  <a:schemeClr val="accent2"/>
                </a:solidFill>
              </a:rPr>
              <a:t> 40, with the </a:t>
            </a:r>
            <a:r>
              <a:rPr lang="it-IT" altLang="en-US" sz="2800" b="1" dirty="0" err="1" smtClean="0">
                <a:solidFill>
                  <a:schemeClr val="accent2"/>
                </a:solidFill>
              </a:rPr>
              <a:t>main</a:t>
            </a:r>
            <a:r>
              <a:rPr lang="it-IT" altLang="en-US" sz="2800" b="1" dirty="0" smtClean="0">
                <a:solidFill>
                  <a:schemeClr val="accent2"/>
                </a:solidFill>
              </a:rPr>
              <a:t> </a:t>
            </a:r>
            <a:r>
              <a:rPr lang="it-IT" altLang="en-US" sz="2800" b="1" dirty="0" err="1" smtClean="0">
                <a:solidFill>
                  <a:schemeClr val="accent2"/>
                </a:solidFill>
              </a:rPr>
              <a:t>objectives</a:t>
            </a:r>
            <a:r>
              <a:rPr lang="it-IT" altLang="en-US" sz="2800" b="1" dirty="0" smtClean="0">
                <a:solidFill>
                  <a:schemeClr val="accent2"/>
                </a:solidFill>
              </a:rPr>
              <a:t> to </a:t>
            </a:r>
            <a:r>
              <a:rPr lang="it-IT" altLang="en-US" sz="2800" b="1" dirty="0" err="1" smtClean="0">
                <a:solidFill>
                  <a:schemeClr val="accent2"/>
                </a:solidFill>
              </a:rPr>
              <a:t>stimulate</a:t>
            </a:r>
            <a:r>
              <a:rPr lang="it-IT" altLang="en-US" sz="2800" b="1" dirty="0" smtClean="0">
                <a:solidFill>
                  <a:schemeClr val="accent2"/>
                </a:solidFill>
              </a:rPr>
              <a:t> the </a:t>
            </a:r>
            <a:r>
              <a:rPr lang="it-IT" altLang="en-US" sz="2800" b="1" dirty="0" err="1" smtClean="0">
                <a:solidFill>
                  <a:schemeClr val="accent2"/>
                </a:solidFill>
              </a:rPr>
              <a:t>agregation</a:t>
            </a:r>
            <a:r>
              <a:rPr lang="it-IT" altLang="en-US" sz="2800" b="1" dirty="0" smtClean="0">
                <a:solidFill>
                  <a:schemeClr val="accent2"/>
                </a:solidFill>
              </a:rPr>
              <a:t> of </a:t>
            </a:r>
            <a:r>
              <a:rPr lang="it-IT" altLang="en-US" sz="2800" b="1" dirty="0" err="1" smtClean="0">
                <a:solidFill>
                  <a:schemeClr val="accent2"/>
                </a:solidFill>
              </a:rPr>
              <a:t>fragmented</a:t>
            </a:r>
            <a:r>
              <a:rPr lang="it-IT" altLang="en-US" sz="2800" b="1" dirty="0" smtClean="0">
                <a:solidFill>
                  <a:schemeClr val="accent2"/>
                </a:solidFill>
              </a:rPr>
              <a:t> </a:t>
            </a:r>
            <a:r>
              <a:rPr lang="it-IT" altLang="en-US" sz="2800" b="1" dirty="0" err="1" smtClean="0">
                <a:solidFill>
                  <a:schemeClr val="accent2"/>
                </a:solidFill>
              </a:rPr>
              <a:t>supply</a:t>
            </a:r>
            <a:r>
              <a:rPr lang="it-IT" altLang="en-US" sz="2800" b="1" dirty="0" smtClean="0">
                <a:solidFill>
                  <a:schemeClr val="accent2"/>
                </a:solidFill>
              </a:rPr>
              <a:t> and </a:t>
            </a:r>
            <a:r>
              <a:rPr lang="it-IT" altLang="en-US" sz="2800" b="1" dirty="0" err="1" smtClean="0">
                <a:solidFill>
                  <a:schemeClr val="accent2"/>
                </a:solidFill>
              </a:rPr>
              <a:t>increase</a:t>
            </a:r>
            <a:r>
              <a:rPr lang="it-IT" altLang="en-US" sz="2800" b="1" dirty="0" smtClean="0">
                <a:solidFill>
                  <a:schemeClr val="accent2"/>
                </a:solidFill>
              </a:rPr>
              <a:t> the market </a:t>
            </a:r>
            <a:r>
              <a:rPr lang="it-IT" altLang="en-US" sz="2800" b="1" dirty="0" err="1" smtClean="0">
                <a:solidFill>
                  <a:schemeClr val="accent2"/>
                </a:solidFill>
              </a:rPr>
              <a:t>power</a:t>
            </a:r>
            <a:r>
              <a:rPr lang="it-IT" altLang="en-US" sz="2800" b="1" dirty="0" smtClean="0">
                <a:solidFill>
                  <a:schemeClr val="accent2"/>
                </a:solidFill>
              </a:rPr>
              <a:t> of </a:t>
            </a:r>
            <a:r>
              <a:rPr lang="it-IT" altLang="en-US" sz="2800" b="1" dirty="0" err="1" smtClean="0">
                <a:solidFill>
                  <a:schemeClr val="accent2"/>
                </a:solidFill>
              </a:rPr>
              <a:t>agricultural</a:t>
            </a:r>
            <a:r>
              <a:rPr lang="it-IT" altLang="en-US" sz="2800" b="1" dirty="0" smtClean="0">
                <a:solidFill>
                  <a:schemeClr val="accent2"/>
                </a:solidFill>
              </a:rPr>
              <a:t> </a:t>
            </a:r>
            <a:r>
              <a:rPr lang="it-IT" altLang="en-US" sz="2800" b="1" dirty="0" err="1" smtClean="0">
                <a:solidFill>
                  <a:schemeClr val="accent2"/>
                </a:solidFill>
              </a:rPr>
              <a:t>farmers</a:t>
            </a:r>
            <a:endParaRPr lang="it-IT" altLang="en-US" sz="2800" b="1" dirty="0" smtClean="0">
              <a:solidFill>
                <a:schemeClr val="accent2"/>
              </a:solidFill>
            </a:endParaRPr>
          </a:p>
          <a:p>
            <a:pPr lvl="1" algn="l">
              <a:spcBef>
                <a:spcPts val="1129"/>
              </a:spcBef>
              <a:buClrTx/>
            </a:pPr>
            <a:r>
              <a:rPr lang="it-IT" altLang="en-US" sz="3200" b="1" dirty="0" err="1" smtClean="0">
                <a:solidFill>
                  <a:srgbClr val="C00000"/>
                </a:solidFill>
              </a:rPr>
              <a:t>Vegetable</a:t>
            </a:r>
            <a:r>
              <a:rPr lang="it-IT" altLang="en-US" sz="3200" b="1" dirty="0" smtClean="0">
                <a:solidFill>
                  <a:srgbClr val="C00000"/>
                </a:solidFill>
              </a:rPr>
              <a:t> </a:t>
            </a:r>
            <a:r>
              <a:rPr lang="it-IT" altLang="en-US" sz="3200" b="1" dirty="0">
                <a:solidFill>
                  <a:srgbClr val="C00000"/>
                </a:solidFill>
              </a:rPr>
              <a:t>and </a:t>
            </a:r>
            <a:r>
              <a:rPr lang="it-IT" altLang="en-US" sz="3200" b="1" dirty="0" err="1">
                <a:solidFill>
                  <a:srgbClr val="C00000"/>
                </a:solidFill>
              </a:rPr>
              <a:t>fruit</a:t>
            </a:r>
            <a:r>
              <a:rPr lang="it-IT" altLang="en-US" sz="3200" b="1" dirty="0">
                <a:solidFill>
                  <a:srgbClr val="C00000"/>
                </a:solidFill>
              </a:rPr>
              <a:t> </a:t>
            </a:r>
            <a:r>
              <a:rPr lang="it-IT" altLang="en-US" sz="3200" b="1" dirty="0" err="1">
                <a:solidFill>
                  <a:srgbClr val="C00000"/>
                </a:solidFill>
              </a:rPr>
              <a:t>sector</a:t>
            </a:r>
            <a:r>
              <a:rPr lang="it-IT" altLang="en-US" dirty="0">
                <a:solidFill>
                  <a:srgbClr val="C00000"/>
                </a:solidFill>
              </a:rPr>
              <a:t>:  </a:t>
            </a:r>
            <a:endParaRPr lang="it-IT" altLang="en-US" dirty="0" smtClean="0">
              <a:solidFill>
                <a:srgbClr val="C00000"/>
              </a:solidFill>
            </a:endParaRPr>
          </a:p>
          <a:p>
            <a:pPr lvl="1" algn="l">
              <a:spcBef>
                <a:spcPts val="0"/>
              </a:spcBef>
            </a:pPr>
            <a:r>
              <a:rPr lang="it-IT" altLang="en-US" sz="2800" b="1" dirty="0" smtClean="0">
                <a:solidFill>
                  <a:srgbClr val="0070C0"/>
                </a:solidFill>
              </a:rPr>
              <a:t>27 </a:t>
            </a:r>
            <a:r>
              <a:rPr lang="it-IT" altLang="en-US" sz="2800" b="1" dirty="0" err="1">
                <a:solidFill>
                  <a:srgbClr val="0070C0"/>
                </a:solidFill>
              </a:rPr>
              <a:t>Producers</a:t>
            </a:r>
            <a:r>
              <a:rPr lang="it-IT" altLang="en-US" sz="2800" b="1" dirty="0">
                <a:solidFill>
                  <a:srgbClr val="0070C0"/>
                </a:solidFill>
              </a:rPr>
              <a:t> </a:t>
            </a:r>
            <a:r>
              <a:rPr lang="it-IT" altLang="en-US" sz="2800" b="1" dirty="0" err="1">
                <a:solidFill>
                  <a:srgbClr val="0070C0"/>
                </a:solidFill>
              </a:rPr>
              <a:t>Organizations</a:t>
            </a:r>
            <a:r>
              <a:rPr lang="it-IT" altLang="en-US" sz="2800" dirty="0">
                <a:solidFill>
                  <a:srgbClr val="0070C0"/>
                </a:solidFill>
              </a:rPr>
              <a:t> (</a:t>
            </a:r>
            <a:r>
              <a:rPr lang="it-IT" altLang="en-US" sz="2800" dirty="0" err="1">
                <a:solidFill>
                  <a:srgbClr val="0070C0"/>
                </a:solidFill>
              </a:rPr>
              <a:t>POs</a:t>
            </a:r>
            <a:r>
              <a:rPr lang="it-IT" altLang="en-US" sz="2800" dirty="0">
                <a:solidFill>
                  <a:srgbClr val="0070C0"/>
                </a:solidFill>
              </a:rPr>
              <a:t>) and </a:t>
            </a:r>
            <a:r>
              <a:rPr lang="it-IT" altLang="en-US" sz="2800" b="1" dirty="0">
                <a:solidFill>
                  <a:srgbClr val="0070C0"/>
                </a:solidFill>
              </a:rPr>
              <a:t>6 </a:t>
            </a:r>
            <a:r>
              <a:rPr lang="it-IT" altLang="en-US" sz="2800" b="1" dirty="0" err="1">
                <a:solidFill>
                  <a:srgbClr val="0070C0"/>
                </a:solidFill>
              </a:rPr>
              <a:t>Association</a:t>
            </a:r>
            <a:r>
              <a:rPr lang="it-IT" altLang="en-US" sz="2800" dirty="0">
                <a:solidFill>
                  <a:srgbClr val="0070C0"/>
                </a:solidFill>
              </a:rPr>
              <a:t> of PO </a:t>
            </a:r>
            <a:endParaRPr lang="it-IT" altLang="en-US" sz="2800" dirty="0" smtClean="0">
              <a:solidFill>
                <a:srgbClr val="0070C0"/>
              </a:solidFill>
            </a:endParaRPr>
          </a:p>
          <a:p>
            <a:pPr lvl="1" algn="l">
              <a:spcBef>
                <a:spcPts val="0"/>
              </a:spcBef>
            </a:pPr>
            <a:r>
              <a:rPr lang="it-IT" altLang="en-US" sz="2400" dirty="0" smtClean="0"/>
              <a:t>with </a:t>
            </a:r>
            <a:r>
              <a:rPr lang="it-IT" altLang="en-US" sz="2400" dirty="0"/>
              <a:t>a </a:t>
            </a:r>
            <a:r>
              <a:rPr lang="it-IT" altLang="en-US" sz="2400" b="1" dirty="0"/>
              <a:t>turnover of </a:t>
            </a:r>
            <a:r>
              <a:rPr lang="it-IT" altLang="en-US" sz="2400" b="1" dirty="0" err="1"/>
              <a:t>about</a:t>
            </a:r>
            <a:r>
              <a:rPr lang="it-IT" altLang="en-US" sz="2400" b="1" dirty="0"/>
              <a:t> </a:t>
            </a:r>
            <a:r>
              <a:rPr lang="it-IT" altLang="en-US" sz="2400" b="1" dirty="0" smtClean="0"/>
              <a:t>1,700 </a:t>
            </a:r>
            <a:r>
              <a:rPr lang="it-IT" altLang="en-US" sz="2400" b="1" dirty="0" err="1" smtClean="0"/>
              <a:t>millions</a:t>
            </a:r>
            <a:r>
              <a:rPr lang="it-IT" altLang="en-US" sz="2400" b="1" dirty="0" smtClean="0"/>
              <a:t> </a:t>
            </a:r>
            <a:r>
              <a:rPr lang="it-IT" altLang="en-US" sz="2800" b="1" dirty="0" smtClean="0"/>
              <a:t>€</a:t>
            </a:r>
          </a:p>
          <a:p>
            <a:pPr lvl="1" algn="l">
              <a:spcBef>
                <a:spcPts val="1129"/>
              </a:spcBef>
            </a:pPr>
            <a:r>
              <a:rPr lang="it-IT" altLang="en-US" b="1" dirty="0" err="1" smtClean="0">
                <a:solidFill>
                  <a:srgbClr val="C00000"/>
                </a:solidFill>
              </a:rPr>
              <a:t>Other</a:t>
            </a:r>
            <a:r>
              <a:rPr lang="it-IT" altLang="en-US" b="1" dirty="0" smtClean="0">
                <a:solidFill>
                  <a:srgbClr val="C00000"/>
                </a:solidFill>
              </a:rPr>
              <a:t> </a:t>
            </a:r>
            <a:r>
              <a:rPr lang="it-IT" altLang="en-US" b="1" dirty="0" err="1" smtClean="0">
                <a:solidFill>
                  <a:srgbClr val="C00000"/>
                </a:solidFill>
              </a:rPr>
              <a:t>sectors</a:t>
            </a:r>
            <a:r>
              <a:rPr lang="it-IT" altLang="en-US" b="1" dirty="0" smtClean="0">
                <a:solidFill>
                  <a:srgbClr val="C00000"/>
                </a:solidFill>
              </a:rPr>
              <a:t> </a:t>
            </a:r>
            <a:r>
              <a:rPr lang="it-IT" altLang="en-US" sz="2000" b="1" dirty="0">
                <a:solidFill>
                  <a:srgbClr val="C00000"/>
                </a:solidFill>
              </a:rPr>
              <a:t>(</a:t>
            </a:r>
            <a:r>
              <a:rPr lang="it-IT" altLang="en-US" sz="2000" b="1" dirty="0" err="1">
                <a:solidFill>
                  <a:srgbClr val="C00000"/>
                </a:solidFill>
              </a:rPr>
              <a:t>milk</a:t>
            </a:r>
            <a:r>
              <a:rPr lang="it-IT" altLang="en-US" sz="2000" b="1" dirty="0">
                <a:solidFill>
                  <a:srgbClr val="C00000"/>
                </a:solidFill>
              </a:rPr>
              <a:t> and </a:t>
            </a:r>
            <a:r>
              <a:rPr lang="it-IT" altLang="en-US" sz="2000" b="1" dirty="0" err="1">
                <a:solidFill>
                  <a:srgbClr val="C00000"/>
                </a:solidFill>
              </a:rPr>
              <a:t>cheese</a:t>
            </a:r>
            <a:r>
              <a:rPr lang="it-IT" altLang="en-US" sz="2000" b="1" dirty="0">
                <a:solidFill>
                  <a:srgbClr val="C00000"/>
                </a:solidFill>
              </a:rPr>
              <a:t>, </a:t>
            </a:r>
            <a:r>
              <a:rPr lang="it-IT" altLang="en-US" sz="2000" b="1" dirty="0" err="1">
                <a:solidFill>
                  <a:srgbClr val="C00000"/>
                </a:solidFill>
              </a:rPr>
              <a:t>beef</a:t>
            </a:r>
            <a:r>
              <a:rPr lang="it-IT" altLang="en-US" sz="2000" b="1" dirty="0">
                <a:solidFill>
                  <a:srgbClr val="C00000"/>
                </a:solidFill>
              </a:rPr>
              <a:t> and </a:t>
            </a:r>
            <a:r>
              <a:rPr lang="it-IT" altLang="en-US" sz="2000" b="1" dirty="0" err="1">
                <a:solidFill>
                  <a:srgbClr val="C00000"/>
                </a:solidFill>
              </a:rPr>
              <a:t>porck</a:t>
            </a:r>
            <a:r>
              <a:rPr lang="it-IT" altLang="en-US" sz="2000" b="1" dirty="0">
                <a:solidFill>
                  <a:srgbClr val="C00000"/>
                </a:solidFill>
              </a:rPr>
              <a:t>, </a:t>
            </a:r>
            <a:r>
              <a:rPr lang="it-IT" altLang="en-US" sz="2000" b="1" dirty="0" err="1">
                <a:solidFill>
                  <a:srgbClr val="C00000"/>
                </a:solidFill>
              </a:rPr>
              <a:t>cereals</a:t>
            </a:r>
            <a:r>
              <a:rPr lang="it-IT" altLang="en-US" sz="2000" b="1" dirty="0">
                <a:solidFill>
                  <a:srgbClr val="C00000"/>
                </a:solidFill>
              </a:rPr>
              <a:t>, </a:t>
            </a:r>
            <a:r>
              <a:rPr lang="it-IT" altLang="en-US" sz="2000" b="1" dirty="0" err="1">
                <a:solidFill>
                  <a:srgbClr val="C00000"/>
                </a:solidFill>
              </a:rPr>
              <a:t>potatoes</a:t>
            </a:r>
            <a:r>
              <a:rPr lang="it-IT" altLang="en-US" sz="2000" b="1" dirty="0">
                <a:solidFill>
                  <a:srgbClr val="C00000"/>
                </a:solidFill>
              </a:rPr>
              <a:t>, </a:t>
            </a:r>
            <a:r>
              <a:rPr lang="it-IT" altLang="en-US" sz="2000" b="1" dirty="0" err="1">
                <a:solidFill>
                  <a:srgbClr val="C00000"/>
                </a:solidFill>
              </a:rPr>
              <a:t>fodder</a:t>
            </a:r>
            <a:r>
              <a:rPr lang="it-IT" altLang="en-US" sz="2000" b="1" dirty="0">
                <a:solidFill>
                  <a:srgbClr val="C00000"/>
                </a:solidFill>
              </a:rPr>
              <a:t>, </a:t>
            </a:r>
            <a:r>
              <a:rPr lang="it-IT" altLang="en-US" sz="2000" b="1" dirty="0" smtClean="0">
                <a:solidFill>
                  <a:srgbClr val="C00000"/>
                </a:solidFill>
              </a:rPr>
              <a:t>…</a:t>
            </a:r>
            <a:r>
              <a:rPr lang="it-IT" altLang="en-US" sz="2400" b="1" dirty="0" smtClean="0">
                <a:solidFill>
                  <a:srgbClr val="C00000"/>
                </a:solidFill>
              </a:rPr>
              <a:t>)</a:t>
            </a:r>
          </a:p>
          <a:p>
            <a:pPr lvl="1" algn="l">
              <a:spcBef>
                <a:spcPts val="0"/>
              </a:spcBef>
            </a:pPr>
            <a:r>
              <a:rPr lang="it-IT" altLang="en-US" sz="2800" b="1" dirty="0" smtClean="0">
                <a:solidFill>
                  <a:srgbClr val="0070C0"/>
                </a:solidFill>
              </a:rPr>
              <a:t>21 </a:t>
            </a:r>
            <a:r>
              <a:rPr lang="it-IT" altLang="en-US" sz="2800" b="1" dirty="0" err="1">
                <a:solidFill>
                  <a:srgbClr val="0070C0"/>
                </a:solidFill>
              </a:rPr>
              <a:t>Producers</a:t>
            </a:r>
            <a:r>
              <a:rPr lang="it-IT" altLang="en-US" sz="2800" b="1" dirty="0">
                <a:solidFill>
                  <a:srgbClr val="0070C0"/>
                </a:solidFill>
              </a:rPr>
              <a:t> </a:t>
            </a:r>
            <a:r>
              <a:rPr lang="it-IT" altLang="en-US" sz="2800" b="1" dirty="0" err="1">
                <a:solidFill>
                  <a:srgbClr val="0070C0"/>
                </a:solidFill>
              </a:rPr>
              <a:t>Organizations</a:t>
            </a:r>
            <a:r>
              <a:rPr lang="it-IT" altLang="en-US" sz="2800" dirty="0">
                <a:solidFill>
                  <a:srgbClr val="0070C0"/>
                </a:solidFill>
              </a:rPr>
              <a:t> (</a:t>
            </a:r>
            <a:r>
              <a:rPr lang="it-IT" altLang="en-US" sz="2800" dirty="0" err="1">
                <a:solidFill>
                  <a:srgbClr val="0070C0"/>
                </a:solidFill>
              </a:rPr>
              <a:t>POs</a:t>
            </a:r>
            <a:r>
              <a:rPr lang="it-IT" altLang="en-US" sz="2800" dirty="0">
                <a:solidFill>
                  <a:srgbClr val="0070C0"/>
                </a:solidFill>
              </a:rPr>
              <a:t>) </a:t>
            </a:r>
            <a:r>
              <a:rPr lang="it-IT" altLang="en-US" sz="2800" dirty="0" smtClean="0">
                <a:solidFill>
                  <a:srgbClr val="0070C0"/>
                </a:solidFill>
              </a:rPr>
              <a:t>with 22,000 </a:t>
            </a:r>
            <a:r>
              <a:rPr lang="it-IT" altLang="en-US" sz="2800" dirty="0" err="1">
                <a:solidFill>
                  <a:srgbClr val="0070C0"/>
                </a:solidFill>
              </a:rPr>
              <a:t>producers</a:t>
            </a:r>
            <a:r>
              <a:rPr lang="it-IT" altLang="en-US" sz="2800" dirty="0">
                <a:solidFill>
                  <a:srgbClr val="0070C0"/>
                </a:solidFill>
              </a:rPr>
              <a:t> </a:t>
            </a:r>
            <a:r>
              <a:rPr lang="it-IT" altLang="en-US" sz="2800" dirty="0" err="1">
                <a:solidFill>
                  <a:srgbClr val="0070C0"/>
                </a:solidFill>
              </a:rPr>
              <a:t>associated</a:t>
            </a:r>
            <a:r>
              <a:rPr lang="it-IT" altLang="en-US" sz="2800" dirty="0">
                <a:solidFill>
                  <a:srgbClr val="0070C0"/>
                </a:solidFill>
              </a:rPr>
              <a:t> </a:t>
            </a:r>
            <a:endParaRPr lang="it-IT" altLang="en-US" sz="2800" dirty="0" smtClean="0">
              <a:solidFill>
                <a:srgbClr val="0070C0"/>
              </a:solidFill>
            </a:endParaRPr>
          </a:p>
          <a:p>
            <a:pPr lvl="1" algn="l">
              <a:spcBef>
                <a:spcPts val="0"/>
              </a:spcBef>
            </a:pPr>
            <a:r>
              <a:rPr lang="it-IT" altLang="en-US" sz="2400" dirty="0" smtClean="0"/>
              <a:t>with </a:t>
            </a:r>
            <a:r>
              <a:rPr lang="it-IT" altLang="en-US" sz="2400" b="1" dirty="0" smtClean="0"/>
              <a:t>900</a:t>
            </a:r>
            <a:r>
              <a:rPr lang="it-IT" altLang="en-US" sz="2400" b="1" dirty="0"/>
              <a:t> </a:t>
            </a:r>
            <a:r>
              <a:rPr lang="it-IT" altLang="en-US" sz="2400" b="1" dirty="0" err="1" smtClean="0"/>
              <a:t>millions</a:t>
            </a:r>
            <a:r>
              <a:rPr lang="it-IT" altLang="en-US" sz="2400" b="1" dirty="0" smtClean="0"/>
              <a:t> </a:t>
            </a:r>
            <a:r>
              <a:rPr lang="it-IT" altLang="en-US" sz="2400" b="1" dirty="0"/>
              <a:t>€ of </a:t>
            </a:r>
            <a:r>
              <a:rPr lang="it-IT" altLang="en-US" sz="2400" b="1" dirty="0" smtClean="0"/>
              <a:t>turnover</a:t>
            </a:r>
          </a:p>
          <a:p>
            <a:pPr lvl="1" algn="l">
              <a:spcBef>
                <a:spcPts val="1129"/>
              </a:spcBef>
            </a:pPr>
            <a:r>
              <a:rPr lang="it-IT" altLang="en-US" sz="3200" b="1" dirty="0" smtClean="0">
                <a:solidFill>
                  <a:srgbClr val="C00000"/>
                </a:solidFill>
              </a:rPr>
              <a:t>4 </a:t>
            </a:r>
            <a:r>
              <a:rPr lang="it-IT" altLang="en-US" sz="3200" b="1" dirty="0" err="1">
                <a:solidFill>
                  <a:srgbClr val="C00000"/>
                </a:solidFill>
              </a:rPr>
              <a:t>Interbranch</a:t>
            </a:r>
            <a:r>
              <a:rPr lang="it-IT" altLang="en-US" sz="3200" b="1" dirty="0">
                <a:solidFill>
                  <a:srgbClr val="C00000"/>
                </a:solidFill>
              </a:rPr>
              <a:t> </a:t>
            </a:r>
            <a:r>
              <a:rPr lang="it-IT" altLang="en-US" sz="3200" b="1" dirty="0" err="1">
                <a:solidFill>
                  <a:srgbClr val="C00000"/>
                </a:solidFill>
              </a:rPr>
              <a:t>Organizations</a:t>
            </a:r>
            <a:r>
              <a:rPr lang="it-IT" altLang="en-US" sz="3200" b="1" dirty="0">
                <a:solidFill>
                  <a:srgbClr val="C00000"/>
                </a:solidFill>
              </a:rPr>
              <a:t> </a:t>
            </a:r>
            <a:r>
              <a:rPr lang="it-IT" altLang="en-US" sz="3200" b="1" dirty="0"/>
              <a:t>(IO) </a:t>
            </a:r>
            <a:r>
              <a:rPr lang="it-IT" altLang="en-US" sz="2400" b="1" dirty="0"/>
              <a:t>(</a:t>
            </a:r>
            <a:r>
              <a:rPr lang="it-IT" altLang="en-US" sz="2400" b="1" dirty="0" err="1"/>
              <a:t>processed</a:t>
            </a:r>
            <a:r>
              <a:rPr lang="it-IT" altLang="en-US" sz="2400" b="1" dirty="0"/>
              <a:t> tomato, </a:t>
            </a:r>
            <a:r>
              <a:rPr lang="it-IT" altLang="en-US" sz="2400" b="1" dirty="0" err="1"/>
              <a:t>porck</a:t>
            </a:r>
            <a:r>
              <a:rPr lang="it-IT" altLang="en-US" sz="2400" b="1" dirty="0"/>
              <a:t>,</a:t>
            </a:r>
            <a:r>
              <a:rPr lang="it-IT" altLang="en-US" sz="2400" dirty="0"/>
              <a:t> </a:t>
            </a:r>
            <a:r>
              <a:rPr lang="it-IT" altLang="en-US" sz="2400" b="1" dirty="0" err="1"/>
              <a:t>pear</a:t>
            </a:r>
            <a:r>
              <a:rPr lang="it-IT" altLang="en-US" sz="2400" b="1" dirty="0"/>
              <a:t>, </a:t>
            </a:r>
            <a:r>
              <a:rPr lang="it-IT" altLang="en-US" sz="2400" b="1" dirty="0" err="1"/>
              <a:t>eggs</a:t>
            </a:r>
            <a:r>
              <a:rPr lang="it-IT" altLang="en-US" sz="2400" b="1" dirty="0"/>
              <a:t>)</a:t>
            </a:r>
            <a:r>
              <a:rPr lang="it-IT" altLang="en-US" sz="3200" b="1" dirty="0"/>
              <a:t> </a:t>
            </a:r>
            <a:r>
              <a:rPr lang="it-IT" altLang="en-US" sz="2800" dirty="0" err="1"/>
              <a:t>working</a:t>
            </a:r>
            <a:r>
              <a:rPr lang="it-IT" altLang="en-US" sz="2800" dirty="0"/>
              <a:t> in </a:t>
            </a:r>
            <a:r>
              <a:rPr lang="it-IT" altLang="en-US" sz="2800" dirty="0" err="1"/>
              <a:t>several</a:t>
            </a:r>
            <a:r>
              <a:rPr lang="it-IT" altLang="en-US" sz="2800" dirty="0"/>
              <a:t> </a:t>
            </a:r>
            <a:r>
              <a:rPr lang="it-IT" altLang="en-US" sz="2800" dirty="0" err="1"/>
              <a:t>regions</a:t>
            </a:r>
            <a:r>
              <a:rPr lang="it-IT" altLang="en-US" sz="2800" dirty="0"/>
              <a:t> </a:t>
            </a:r>
            <a:endParaRPr lang="it-IT" altLang="en-US" sz="3200" dirty="0"/>
          </a:p>
          <a:p>
            <a:pPr>
              <a:spcBef>
                <a:spcPts val="1129"/>
              </a:spcBef>
            </a:pPr>
            <a:endParaRPr lang="it-IT" altLang="en-US" dirty="0"/>
          </a:p>
        </p:txBody>
      </p:sp>
      <p:sp>
        <p:nvSpPr>
          <p:cNvPr id="8" name="Rettangolo 7"/>
          <p:cNvSpPr/>
          <p:nvPr/>
        </p:nvSpPr>
        <p:spPr>
          <a:xfrm>
            <a:off x="524942" y="733802"/>
            <a:ext cx="12410218" cy="707886"/>
          </a:xfrm>
          <a:prstGeom prst="rect">
            <a:avLst/>
          </a:prstGeom>
        </p:spPr>
        <p:txBody>
          <a:bodyPr wrap="square">
            <a:spAutoFit/>
          </a:bodyPr>
          <a:lstStyle/>
          <a:p>
            <a:pPr algn="l"/>
            <a:r>
              <a:rPr lang="it-IT" dirty="0" err="1" smtClean="0">
                <a:solidFill>
                  <a:srgbClr val="C00000"/>
                </a:solidFill>
                <a:latin typeface="Arial" pitchFamily="34" charset="0"/>
                <a:cs typeface="Arial" pitchFamily="34" charset="0"/>
              </a:rPr>
              <a:t>Sustainable</a:t>
            </a:r>
            <a:r>
              <a:rPr lang="it-IT" dirty="0" smtClean="0">
                <a:solidFill>
                  <a:srgbClr val="C00000"/>
                </a:solidFill>
                <a:latin typeface="Arial" pitchFamily="34" charset="0"/>
                <a:cs typeface="Arial" pitchFamily="34" charset="0"/>
              </a:rPr>
              <a:t> </a:t>
            </a:r>
            <a:r>
              <a:rPr lang="it-IT" dirty="0" err="1" smtClean="0">
                <a:solidFill>
                  <a:srgbClr val="C00000"/>
                </a:solidFill>
                <a:latin typeface="Arial" pitchFamily="34" charset="0"/>
                <a:cs typeface="Arial" pitchFamily="34" charset="0"/>
              </a:rPr>
              <a:t>agriculture</a:t>
            </a:r>
            <a:r>
              <a:rPr lang="it-IT" sz="4000" dirty="0" smtClean="0">
                <a:solidFill>
                  <a:srgbClr val="C00000"/>
                </a:solidFill>
                <a:latin typeface="Arial" pitchFamily="34" charset="0"/>
                <a:cs typeface="Arial" pitchFamily="34" charset="0"/>
              </a:rPr>
              <a:t>: </a:t>
            </a:r>
            <a:r>
              <a:rPr lang="it-IT" sz="3200" b="1" i="1" dirty="0" err="1" smtClean="0">
                <a:solidFill>
                  <a:srgbClr val="C00000"/>
                </a:solidFill>
                <a:latin typeface="Arial" pitchFamily="34" charset="0"/>
                <a:cs typeface="Arial" pitchFamily="34" charset="0"/>
              </a:rPr>
              <a:t>Producers</a:t>
            </a:r>
            <a:r>
              <a:rPr lang="it-IT" sz="3200" b="1" i="1" dirty="0" smtClean="0">
                <a:solidFill>
                  <a:srgbClr val="C00000"/>
                </a:solidFill>
                <a:latin typeface="Arial" pitchFamily="34" charset="0"/>
                <a:cs typeface="Arial" pitchFamily="34" charset="0"/>
              </a:rPr>
              <a:t> Organization (PO)</a:t>
            </a:r>
            <a:endParaRPr lang="en-CA" sz="700" b="1" i="1" dirty="0"/>
          </a:p>
        </p:txBody>
      </p:sp>
      <p:sp>
        <p:nvSpPr>
          <p:cNvPr id="5" name="Text Box 2"/>
          <p:cNvSpPr txBox="1">
            <a:spLocks noChangeArrowheads="1"/>
          </p:cNvSpPr>
          <p:nvPr/>
        </p:nvSpPr>
        <p:spPr bwMode="auto">
          <a:xfrm>
            <a:off x="7437710" y="9124478"/>
            <a:ext cx="5256584" cy="442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27980" tIns="66550" rIns="127980" bIns="6655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5pPr>
            <a:lvl6pPr marL="25146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6pPr>
            <a:lvl7pPr marL="29718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7pPr>
            <a:lvl8pPr marL="34290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8pPr>
            <a:lvl9pPr marL="38862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9pPr>
          </a:lstStyle>
          <a:p>
            <a:pPr algn="r" eaLnBrk="0" hangingPunct="0">
              <a:spcBef>
                <a:spcPts val="889"/>
              </a:spcBef>
              <a:buClrTx/>
            </a:pPr>
            <a:r>
              <a:rPr lang="it-IT" altLang="en-US" sz="2000" b="0" i="1" dirty="0">
                <a:solidFill>
                  <a:srgbClr val="008000"/>
                </a:solidFill>
                <a:latin typeface="Times New Roman" pitchFamily="16" charset="0"/>
              </a:rPr>
              <a:t>Direzione</a:t>
            </a:r>
            <a:r>
              <a:rPr lang="it-IT" altLang="en-US" sz="2000" b="0" dirty="0">
                <a:solidFill>
                  <a:srgbClr val="008000"/>
                </a:solidFill>
                <a:latin typeface="Times New Roman" pitchFamily="16" charset="0"/>
              </a:rPr>
              <a:t> </a:t>
            </a:r>
            <a:r>
              <a:rPr lang="it-IT" altLang="en-US" sz="2000" b="0" i="1" dirty="0">
                <a:solidFill>
                  <a:srgbClr val="008000"/>
                </a:solidFill>
                <a:latin typeface="Times New Roman" pitchFamily="16" charset="0"/>
              </a:rPr>
              <a:t>Generale </a:t>
            </a:r>
            <a:r>
              <a:rPr lang="it-IT" altLang="en-US" sz="2000" b="0" i="1" dirty="0" smtClean="0">
                <a:solidFill>
                  <a:srgbClr val="008000"/>
                </a:solidFill>
                <a:latin typeface="Times New Roman" pitchFamily="16" charset="0"/>
              </a:rPr>
              <a:t>Agricoltura, Caccia e Pesca</a:t>
            </a:r>
            <a:r>
              <a:rPr lang="it-IT" altLang="en-US" sz="1400" b="0" dirty="0" smtClean="0">
                <a:solidFill>
                  <a:srgbClr val="008000"/>
                </a:solidFill>
                <a:latin typeface="Times New Roman" pitchFamily="16" charset="0"/>
              </a:rPr>
              <a:t> </a:t>
            </a:r>
            <a:endParaRPr lang="it-IT" altLang="en-US" sz="1400" b="0" dirty="0">
              <a:solidFill>
                <a:srgbClr val="008000"/>
              </a:solidFill>
              <a:latin typeface="Times New Roman" pitchFamily="16" charset="0"/>
            </a:endParaRPr>
          </a:p>
        </p:txBody>
      </p:sp>
    </p:spTree>
    <p:extLst>
      <p:ext uri="{BB962C8B-B14F-4D97-AF65-F5344CB8AC3E}">
        <p14:creationId xmlns:p14="http://schemas.microsoft.com/office/powerpoint/2010/main" val="127148106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26" name="Rectangle 10"/>
          <p:cNvSpPr>
            <a:spLocks noChangeArrowheads="1"/>
          </p:cNvSpPr>
          <p:nvPr/>
        </p:nvSpPr>
        <p:spPr bwMode="auto">
          <a:xfrm>
            <a:off x="5580017" y="2316139"/>
            <a:ext cx="1950482" cy="307184"/>
          </a:xfrm>
          <a:prstGeom prst="rect">
            <a:avLst/>
          </a:prstGeom>
          <a:noFill/>
          <a:ln w="9525">
            <a:noFill/>
            <a:miter lim="800000"/>
            <a:headEnd/>
            <a:tailEnd/>
          </a:ln>
          <a:effectLst/>
        </p:spPr>
        <p:txBody>
          <a:bodyPr wrap="none" lIns="130028" tIns="65014" rIns="130028" bIns="65014" anchor="ctr"/>
          <a:lstStyle/>
          <a:p>
            <a:pPr>
              <a:lnSpc>
                <a:spcPct val="100000"/>
              </a:lnSpc>
              <a:spcBef>
                <a:spcPct val="0"/>
              </a:spcBef>
            </a:pPr>
            <a:endParaRPr lang="it-IT" sz="2000" dirty="0">
              <a:solidFill>
                <a:srgbClr val="CCFF66"/>
              </a:solidFill>
              <a:effectLst>
                <a:outerShdw blurRad="38100" dist="38100" dir="2700000" algn="tl">
                  <a:srgbClr val="000000">
                    <a:alpha val="43137"/>
                  </a:srgbClr>
                </a:outerShdw>
              </a:effectLst>
              <a:latin typeface="Times New Roman" pitchFamily="18" charset="0"/>
            </a:endParaRPr>
          </a:p>
        </p:txBody>
      </p:sp>
      <p:sp>
        <p:nvSpPr>
          <p:cNvPr id="265230" name="Rectangle 14"/>
          <p:cNvSpPr>
            <a:spLocks noChangeArrowheads="1"/>
          </p:cNvSpPr>
          <p:nvPr/>
        </p:nvSpPr>
        <p:spPr bwMode="auto">
          <a:xfrm>
            <a:off x="269432" y="7252270"/>
            <a:ext cx="12438505" cy="1008112"/>
          </a:xfrm>
          <a:prstGeom prst="rect">
            <a:avLst/>
          </a:prstGeom>
          <a:noFill/>
          <a:ln w="9525">
            <a:noFill/>
            <a:miter lim="800000"/>
            <a:headEnd/>
            <a:tailEnd/>
          </a:ln>
          <a:effectLst/>
        </p:spPr>
        <p:txBody>
          <a:bodyPr wrap="none" lIns="130028" tIns="65014" rIns="130028" bIns="65014" anchor="ctr"/>
          <a:lstStyle/>
          <a:p>
            <a:pPr algn="l">
              <a:lnSpc>
                <a:spcPct val="100000"/>
              </a:lnSpc>
              <a:spcBef>
                <a:spcPct val="0"/>
              </a:spcBef>
            </a:pPr>
            <a:r>
              <a:rPr lang="it-IT" sz="2800" dirty="0" smtClean="0">
                <a:solidFill>
                  <a:schemeClr val="tx1"/>
                </a:solidFill>
              </a:rPr>
              <a:t>More </a:t>
            </a:r>
            <a:r>
              <a:rPr lang="it-IT" sz="2800" dirty="0" err="1" smtClean="0">
                <a:solidFill>
                  <a:schemeClr val="tx1"/>
                </a:solidFill>
              </a:rPr>
              <a:t>than</a:t>
            </a:r>
            <a:r>
              <a:rPr lang="it-IT" sz="2800" dirty="0" smtClean="0">
                <a:solidFill>
                  <a:schemeClr val="tx1"/>
                </a:solidFill>
              </a:rPr>
              <a:t> </a:t>
            </a:r>
            <a:r>
              <a:rPr lang="it-IT" sz="2800" b="1" dirty="0" smtClean="0">
                <a:solidFill>
                  <a:schemeClr val="tx1"/>
                </a:solidFill>
              </a:rPr>
              <a:t>300</a:t>
            </a:r>
            <a:r>
              <a:rPr lang="it-IT" sz="2800" dirty="0" smtClean="0">
                <a:solidFill>
                  <a:schemeClr val="tx1"/>
                </a:solidFill>
              </a:rPr>
              <a:t> </a:t>
            </a:r>
            <a:r>
              <a:rPr lang="it-IT" sz="2800" b="1" dirty="0">
                <a:solidFill>
                  <a:srgbClr val="C00000"/>
                </a:solidFill>
              </a:rPr>
              <a:t>educational </a:t>
            </a:r>
            <a:r>
              <a:rPr lang="it-IT" sz="2800" b="1" dirty="0" err="1" smtClean="0">
                <a:solidFill>
                  <a:srgbClr val="C00000"/>
                </a:solidFill>
              </a:rPr>
              <a:t>farms</a:t>
            </a:r>
            <a:r>
              <a:rPr lang="it-IT" sz="2800" b="1" dirty="0" smtClean="0">
                <a:solidFill>
                  <a:srgbClr val="C00000"/>
                </a:solidFill>
              </a:rPr>
              <a:t> (</a:t>
            </a:r>
            <a:r>
              <a:rPr lang="it-IT" sz="2800" b="1" dirty="0" err="1" smtClean="0">
                <a:solidFill>
                  <a:srgbClr val="C00000"/>
                </a:solidFill>
              </a:rPr>
              <a:t>didatic</a:t>
            </a:r>
            <a:r>
              <a:rPr lang="it-IT" sz="2800" b="1" dirty="0" smtClean="0">
                <a:solidFill>
                  <a:srgbClr val="C00000"/>
                </a:solidFill>
              </a:rPr>
              <a:t> </a:t>
            </a:r>
            <a:r>
              <a:rPr lang="it-IT" sz="2800" b="1" dirty="0" err="1" smtClean="0">
                <a:solidFill>
                  <a:srgbClr val="C00000"/>
                </a:solidFill>
              </a:rPr>
              <a:t>farms</a:t>
            </a:r>
            <a:r>
              <a:rPr lang="it-IT" sz="2800" b="1" dirty="0" smtClean="0">
                <a:solidFill>
                  <a:srgbClr val="C00000"/>
                </a:solidFill>
              </a:rPr>
              <a:t>) are </a:t>
            </a:r>
            <a:r>
              <a:rPr lang="it-IT" sz="2800" b="1" dirty="0" err="1" smtClean="0">
                <a:solidFill>
                  <a:srgbClr val="C00000"/>
                </a:solidFill>
              </a:rPr>
              <a:t>active</a:t>
            </a:r>
            <a:r>
              <a:rPr lang="it-IT" sz="2800" b="1" dirty="0" smtClean="0">
                <a:solidFill>
                  <a:srgbClr val="C00000"/>
                </a:solidFill>
              </a:rPr>
              <a:t> in ER </a:t>
            </a:r>
            <a:r>
              <a:rPr lang="it-IT" sz="2800" b="1" dirty="0" smtClean="0">
                <a:solidFill>
                  <a:schemeClr val="tx1"/>
                </a:solidFill>
              </a:rPr>
              <a:t>.</a:t>
            </a:r>
          </a:p>
        </p:txBody>
      </p:sp>
      <p:sp>
        <p:nvSpPr>
          <p:cNvPr id="265244" name="Text Box 28"/>
          <p:cNvSpPr txBox="1">
            <a:spLocks noChangeArrowheads="1"/>
          </p:cNvSpPr>
          <p:nvPr/>
        </p:nvSpPr>
        <p:spPr bwMode="auto">
          <a:xfrm>
            <a:off x="5418005" y="9318590"/>
            <a:ext cx="758521" cy="439074"/>
          </a:xfrm>
          <a:prstGeom prst="rect">
            <a:avLst/>
          </a:prstGeom>
          <a:noFill/>
          <a:ln w="9525">
            <a:noFill/>
            <a:miter lim="800000"/>
            <a:headEnd/>
            <a:tailEnd/>
          </a:ln>
          <a:effectLst/>
        </p:spPr>
        <p:txBody>
          <a:bodyPr lIns="130028" tIns="65014" rIns="130028" bIns="65014">
            <a:spAutoFit/>
          </a:bodyPr>
          <a:lstStyle/>
          <a:p>
            <a:pPr algn="ctr"/>
            <a:fld id="{DFBFEED6-CB2C-4ABA-BD9E-BEA972F7872F}" type="slidenum">
              <a:rPr lang="it-IT" sz="2000">
                <a:latin typeface="Times New Roman" pitchFamily="18" charset="0"/>
              </a:rPr>
              <a:pPr algn="ctr"/>
              <a:t>18</a:t>
            </a:fld>
            <a:endParaRPr lang="it-IT" sz="2600" i="1" dirty="0">
              <a:latin typeface="Times New Roman" pitchFamily="18" charset="0"/>
            </a:endParaRPr>
          </a:p>
        </p:txBody>
      </p:sp>
      <p:sp>
        <p:nvSpPr>
          <p:cNvPr id="24" name="CasellaDiTesto 23"/>
          <p:cNvSpPr txBox="1"/>
          <p:nvPr/>
        </p:nvSpPr>
        <p:spPr>
          <a:xfrm>
            <a:off x="308917" y="2117630"/>
            <a:ext cx="5271099" cy="4224726"/>
          </a:xfrm>
          <a:prstGeom prst="rect">
            <a:avLst/>
          </a:prstGeom>
          <a:noFill/>
        </p:spPr>
        <p:txBody>
          <a:bodyPr wrap="square" lIns="130028" tIns="65014" rIns="130028" bIns="65014" rtlCol="0">
            <a:spAutoFit/>
          </a:bodyPr>
          <a:lstStyle/>
          <a:p>
            <a:pPr algn="l"/>
            <a:r>
              <a:rPr lang="en-CA" sz="2800" b="1" dirty="0" smtClean="0">
                <a:solidFill>
                  <a:srgbClr val="C00000"/>
                </a:solidFill>
              </a:rPr>
              <a:t>1,100 </a:t>
            </a:r>
            <a:r>
              <a:rPr lang="en-CA" sz="2800" b="1" dirty="0" err="1" smtClean="0">
                <a:solidFill>
                  <a:srgbClr val="C00000"/>
                </a:solidFill>
              </a:rPr>
              <a:t>agri</a:t>
            </a:r>
            <a:r>
              <a:rPr lang="en-CA" sz="2800" b="1" dirty="0" smtClean="0">
                <a:solidFill>
                  <a:srgbClr val="C00000"/>
                </a:solidFill>
              </a:rPr>
              <a:t>-tourisms </a:t>
            </a:r>
            <a:r>
              <a:rPr lang="en-CA" sz="2800" b="1" dirty="0" smtClean="0">
                <a:solidFill>
                  <a:schemeClr val="accent2"/>
                </a:solidFill>
              </a:rPr>
              <a:t>active in 2014 in Emilia-Romagna</a:t>
            </a:r>
          </a:p>
          <a:p>
            <a:pPr algn="l"/>
            <a:r>
              <a:rPr lang="en-CA" sz="2800" b="1" dirty="0" smtClean="0">
                <a:solidFill>
                  <a:schemeClr val="accent2"/>
                </a:solidFill>
              </a:rPr>
              <a:t> (+2.7% over 2013)</a:t>
            </a:r>
          </a:p>
          <a:p>
            <a:pPr algn="l"/>
            <a:r>
              <a:rPr lang="en-CA" sz="2600" dirty="0" smtClean="0">
                <a:solidFill>
                  <a:schemeClr val="tx1"/>
                </a:solidFill>
              </a:rPr>
              <a:t> </a:t>
            </a:r>
          </a:p>
          <a:p>
            <a:pPr marL="457200" indent="-457200" algn="l">
              <a:buFont typeface="Arial" panose="020B0604020202020204" pitchFamily="34" charset="0"/>
              <a:buChar char="•"/>
            </a:pPr>
            <a:r>
              <a:rPr lang="en-CA" sz="2600" b="1" dirty="0" smtClean="0">
                <a:solidFill>
                  <a:srgbClr val="C00000"/>
                </a:solidFill>
              </a:rPr>
              <a:t>4.5 </a:t>
            </a:r>
            <a:r>
              <a:rPr lang="en-CA" sz="2600" b="1" dirty="0" err="1">
                <a:solidFill>
                  <a:srgbClr val="C00000"/>
                </a:solidFill>
              </a:rPr>
              <a:t>mln</a:t>
            </a:r>
            <a:r>
              <a:rPr lang="en-CA" sz="2600" b="1" dirty="0">
                <a:solidFill>
                  <a:srgbClr val="C00000"/>
                </a:solidFill>
              </a:rPr>
              <a:t> </a:t>
            </a:r>
            <a:r>
              <a:rPr lang="en-CA" sz="2400" b="1" dirty="0">
                <a:solidFill>
                  <a:srgbClr val="C00000"/>
                </a:solidFill>
              </a:rPr>
              <a:t>meals </a:t>
            </a:r>
            <a:r>
              <a:rPr lang="en-CA" sz="2400" b="1" dirty="0">
                <a:solidFill>
                  <a:schemeClr val="accent2"/>
                </a:solidFill>
              </a:rPr>
              <a:t>served per </a:t>
            </a:r>
            <a:r>
              <a:rPr lang="en-CA" sz="2400" b="1" dirty="0" smtClean="0">
                <a:solidFill>
                  <a:schemeClr val="accent2"/>
                </a:solidFill>
              </a:rPr>
              <a:t>year.</a:t>
            </a:r>
          </a:p>
          <a:p>
            <a:pPr marL="457200" indent="-457200" algn="l">
              <a:buFont typeface="Arial" panose="020B0604020202020204" pitchFamily="34" charset="0"/>
              <a:buChar char="•"/>
            </a:pPr>
            <a:r>
              <a:rPr lang="en-CA" sz="2600" b="1" dirty="0">
                <a:solidFill>
                  <a:schemeClr val="accent2"/>
                </a:solidFill>
              </a:rPr>
              <a:t>9,200 beds </a:t>
            </a:r>
          </a:p>
          <a:p>
            <a:pPr algn="l"/>
            <a:endParaRPr lang="en-CA" sz="2600" b="1" dirty="0">
              <a:solidFill>
                <a:schemeClr val="accent2"/>
              </a:solidFill>
            </a:endParaRPr>
          </a:p>
          <a:p>
            <a:pPr algn="l"/>
            <a:r>
              <a:rPr lang="en-CA" sz="2600" b="1" dirty="0" smtClean="0">
                <a:solidFill>
                  <a:schemeClr val="accent2"/>
                </a:solidFill>
              </a:rPr>
              <a:t>65% of </a:t>
            </a:r>
            <a:r>
              <a:rPr lang="en-CA" sz="2600" b="1" dirty="0" err="1" smtClean="0">
                <a:solidFill>
                  <a:schemeClr val="accent2"/>
                </a:solidFill>
              </a:rPr>
              <a:t>agr-iturism</a:t>
            </a:r>
            <a:r>
              <a:rPr lang="en-CA" sz="2600" b="1" dirty="0" smtClean="0">
                <a:solidFill>
                  <a:schemeClr val="accent2"/>
                </a:solidFill>
              </a:rPr>
              <a:t> </a:t>
            </a:r>
            <a:r>
              <a:rPr lang="en-CA" sz="2600" b="1" dirty="0" err="1" smtClean="0">
                <a:solidFill>
                  <a:schemeClr val="accent2"/>
                </a:solidFill>
              </a:rPr>
              <a:t>enterprices</a:t>
            </a:r>
            <a:r>
              <a:rPr lang="en-CA" sz="2600" b="1" dirty="0" smtClean="0">
                <a:solidFill>
                  <a:schemeClr val="accent2"/>
                </a:solidFill>
              </a:rPr>
              <a:t> are located in Mountain and Hill areas</a:t>
            </a:r>
            <a:endParaRPr lang="en-CA" sz="2600" b="1" dirty="0">
              <a:solidFill>
                <a:schemeClr val="accent2"/>
              </a:solidFill>
            </a:endParaRPr>
          </a:p>
        </p:txBody>
      </p:sp>
      <p:grpSp>
        <p:nvGrpSpPr>
          <p:cNvPr id="3" name="Gruppo 25"/>
          <p:cNvGrpSpPr/>
          <p:nvPr/>
        </p:nvGrpSpPr>
        <p:grpSpPr>
          <a:xfrm>
            <a:off x="5580017" y="2067694"/>
            <a:ext cx="6861124" cy="4724708"/>
            <a:chOff x="3131840" y="3212976"/>
            <a:chExt cx="3422338" cy="1973337"/>
          </a:xfrm>
        </p:grpSpPr>
        <p:pic>
          <p:nvPicPr>
            <p:cNvPr id="3076" name="Picture 4"/>
            <p:cNvPicPr>
              <a:picLocks noChangeAspect="1" noChangeArrowheads="1"/>
            </p:cNvPicPr>
            <p:nvPr/>
          </p:nvPicPr>
          <p:blipFill>
            <a:blip r:embed="rId2" cstate="print"/>
            <a:srcRect/>
            <a:stretch>
              <a:fillRect/>
            </a:stretch>
          </p:blipFill>
          <p:spPr bwMode="auto">
            <a:xfrm>
              <a:off x="3275856" y="3212976"/>
              <a:ext cx="3278322" cy="1973337"/>
            </a:xfrm>
            <a:prstGeom prst="rect">
              <a:avLst/>
            </a:prstGeom>
            <a:noFill/>
            <a:ln w="9525">
              <a:noFill/>
              <a:miter lim="800000"/>
              <a:headEnd/>
              <a:tailEnd/>
            </a:ln>
            <a:effectLst/>
          </p:spPr>
        </p:pic>
        <p:sp>
          <p:nvSpPr>
            <p:cNvPr id="25" name="CasellaDiTesto 24"/>
            <p:cNvSpPr txBox="1"/>
            <p:nvPr/>
          </p:nvSpPr>
          <p:spPr>
            <a:xfrm>
              <a:off x="3131840" y="3212976"/>
              <a:ext cx="3312368" cy="192821"/>
            </a:xfrm>
            <a:prstGeom prst="rect">
              <a:avLst/>
            </a:prstGeom>
            <a:noFill/>
          </p:spPr>
          <p:txBody>
            <a:bodyPr wrap="square" rtlCol="0">
              <a:spAutoFit/>
            </a:bodyPr>
            <a:lstStyle/>
            <a:p>
              <a:pPr algn="ctr"/>
              <a:r>
                <a:rPr lang="en-CA" sz="2400" dirty="0" err="1" smtClean="0">
                  <a:solidFill>
                    <a:schemeClr val="tx1"/>
                  </a:solidFill>
                </a:rPr>
                <a:t>Agri</a:t>
              </a:r>
              <a:r>
                <a:rPr lang="en-CA" sz="2400" dirty="0" smtClean="0">
                  <a:solidFill>
                    <a:schemeClr val="tx1"/>
                  </a:solidFill>
                </a:rPr>
                <a:t>-tourism for altitudinal areas</a:t>
              </a:r>
              <a:endParaRPr lang="en-CA" sz="2400" dirty="0">
                <a:solidFill>
                  <a:schemeClr val="tx1"/>
                </a:solidFill>
              </a:endParaRPr>
            </a:p>
          </p:txBody>
        </p:sp>
      </p:grpSp>
      <p:grpSp>
        <p:nvGrpSpPr>
          <p:cNvPr id="16" name="Gruppo 15"/>
          <p:cNvGrpSpPr/>
          <p:nvPr/>
        </p:nvGrpSpPr>
        <p:grpSpPr>
          <a:xfrm>
            <a:off x="812974" y="267494"/>
            <a:ext cx="11089232" cy="1478856"/>
            <a:chOff x="812974" y="0"/>
            <a:chExt cx="11089232" cy="1478856"/>
          </a:xfrm>
        </p:grpSpPr>
        <p:sp>
          <p:nvSpPr>
            <p:cNvPr id="17" name="Rettangolo 16"/>
            <p:cNvSpPr/>
            <p:nvPr/>
          </p:nvSpPr>
          <p:spPr>
            <a:xfrm>
              <a:off x="812974" y="555526"/>
              <a:ext cx="11089232" cy="923330"/>
            </a:xfrm>
            <a:prstGeom prst="rect">
              <a:avLst/>
            </a:prstGeom>
          </p:spPr>
          <p:txBody>
            <a:bodyPr wrap="square">
              <a:spAutoFit/>
            </a:bodyPr>
            <a:lstStyle/>
            <a:p>
              <a:pPr algn="l"/>
              <a:r>
                <a:rPr lang="it-IT" sz="4400" dirty="0" err="1" smtClean="0">
                  <a:solidFill>
                    <a:srgbClr val="C00000"/>
                  </a:solidFill>
                  <a:latin typeface="Arial" pitchFamily="34" charset="0"/>
                  <a:cs typeface="Arial" pitchFamily="34" charset="0"/>
                </a:rPr>
                <a:t>Sustainable</a:t>
              </a:r>
              <a:r>
                <a:rPr lang="it-IT" sz="4400" dirty="0" smtClean="0">
                  <a:solidFill>
                    <a:srgbClr val="C00000"/>
                  </a:solidFill>
                  <a:latin typeface="Arial" pitchFamily="34" charset="0"/>
                  <a:cs typeface="Arial" pitchFamily="34" charset="0"/>
                </a:rPr>
                <a:t> </a:t>
              </a:r>
              <a:r>
                <a:rPr lang="it-IT" sz="4400" dirty="0" err="1" smtClean="0">
                  <a:solidFill>
                    <a:srgbClr val="C00000"/>
                  </a:solidFill>
                  <a:latin typeface="Arial" pitchFamily="34" charset="0"/>
                  <a:cs typeface="Arial" pitchFamily="34" charset="0"/>
                </a:rPr>
                <a:t>agriculture</a:t>
              </a:r>
              <a:r>
                <a:rPr lang="it-IT" sz="4400" dirty="0" smtClean="0">
                  <a:solidFill>
                    <a:srgbClr val="C00000"/>
                  </a:solidFill>
                  <a:latin typeface="Arial" pitchFamily="34" charset="0"/>
                  <a:cs typeface="Arial" pitchFamily="34" charset="0"/>
                </a:rPr>
                <a:t>: </a:t>
              </a:r>
              <a:r>
                <a:rPr lang="en-CA" b="1" dirty="0" err="1" smtClean="0">
                  <a:solidFill>
                    <a:srgbClr val="C00000"/>
                  </a:solidFill>
                </a:rPr>
                <a:t>Agritourism</a:t>
              </a:r>
              <a:endParaRPr lang="en-CA" b="1" dirty="0">
                <a:solidFill>
                  <a:srgbClr val="C00000"/>
                </a:solidFill>
              </a:endParaRPr>
            </a:p>
            <a:p>
              <a:pPr algn="l"/>
              <a:endParaRPr lang="en-CA" sz="1000" b="1" dirty="0"/>
            </a:p>
          </p:txBody>
        </p:sp>
        <p:sp>
          <p:nvSpPr>
            <p:cNvPr id="19" name="Rettangolo 18"/>
            <p:cNvSpPr/>
            <p:nvPr/>
          </p:nvSpPr>
          <p:spPr>
            <a:xfrm>
              <a:off x="6057438" y="0"/>
              <a:ext cx="184731" cy="646331"/>
            </a:xfrm>
            <a:prstGeom prst="rect">
              <a:avLst/>
            </a:prstGeom>
          </p:spPr>
          <p:txBody>
            <a:bodyPr wrap="none">
              <a:spAutoFit/>
            </a:bodyPr>
            <a:lstStyle/>
            <a:p>
              <a:endParaRPr lang="en-CA" dirty="0">
                <a:solidFill>
                  <a:srgbClr val="C00000"/>
                </a:solidFill>
              </a:endParaRPr>
            </a:p>
          </p:txBody>
        </p:sp>
      </p:grpSp>
      <p:sp>
        <p:nvSpPr>
          <p:cNvPr id="15" name="Text Box 2"/>
          <p:cNvSpPr txBox="1">
            <a:spLocks noChangeArrowheads="1"/>
          </p:cNvSpPr>
          <p:nvPr/>
        </p:nvSpPr>
        <p:spPr bwMode="auto">
          <a:xfrm>
            <a:off x="7437710" y="9124478"/>
            <a:ext cx="5256584" cy="442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27980" tIns="66550" rIns="127980" bIns="6655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5pPr>
            <a:lvl6pPr marL="25146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6pPr>
            <a:lvl7pPr marL="29718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7pPr>
            <a:lvl8pPr marL="34290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8pPr>
            <a:lvl9pPr marL="38862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9pPr>
          </a:lstStyle>
          <a:p>
            <a:pPr algn="r" eaLnBrk="0" hangingPunct="0">
              <a:spcBef>
                <a:spcPts val="889"/>
              </a:spcBef>
              <a:buClrTx/>
            </a:pPr>
            <a:r>
              <a:rPr lang="it-IT" altLang="en-US" sz="2000" b="0" i="1" dirty="0">
                <a:solidFill>
                  <a:srgbClr val="008000"/>
                </a:solidFill>
                <a:latin typeface="Times New Roman" pitchFamily="16" charset="0"/>
              </a:rPr>
              <a:t>Direzione</a:t>
            </a:r>
            <a:r>
              <a:rPr lang="it-IT" altLang="en-US" sz="2000" b="0" dirty="0">
                <a:solidFill>
                  <a:srgbClr val="008000"/>
                </a:solidFill>
                <a:latin typeface="Times New Roman" pitchFamily="16" charset="0"/>
              </a:rPr>
              <a:t> </a:t>
            </a:r>
            <a:r>
              <a:rPr lang="it-IT" altLang="en-US" sz="2000" b="0" i="1" dirty="0">
                <a:solidFill>
                  <a:srgbClr val="008000"/>
                </a:solidFill>
                <a:latin typeface="Times New Roman" pitchFamily="16" charset="0"/>
              </a:rPr>
              <a:t>Generale </a:t>
            </a:r>
            <a:r>
              <a:rPr lang="it-IT" altLang="en-US" sz="2000" b="0" i="1" dirty="0" smtClean="0">
                <a:solidFill>
                  <a:srgbClr val="008000"/>
                </a:solidFill>
                <a:latin typeface="Times New Roman" pitchFamily="16" charset="0"/>
              </a:rPr>
              <a:t>Agricoltura, Caccia e Pesca</a:t>
            </a:r>
            <a:r>
              <a:rPr lang="it-IT" altLang="en-US" sz="1400" b="0" dirty="0" smtClean="0">
                <a:solidFill>
                  <a:srgbClr val="008000"/>
                </a:solidFill>
                <a:latin typeface="Times New Roman" pitchFamily="16" charset="0"/>
              </a:rPr>
              <a:t> </a:t>
            </a:r>
            <a:endParaRPr lang="it-IT" altLang="en-US" sz="1400" b="0" dirty="0">
              <a:solidFill>
                <a:srgbClr val="008000"/>
              </a:solidFill>
              <a:latin typeface="Times New Roman" pitchFamily="16"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714" name="Text Box 18"/>
          <p:cNvSpPr txBox="1">
            <a:spLocks noChangeArrowheads="1"/>
          </p:cNvSpPr>
          <p:nvPr/>
        </p:nvSpPr>
        <p:spPr bwMode="auto">
          <a:xfrm>
            <a:off x="5418005" y="9318590"/>
            <a:ext cx="758521" cy="439074"/>
          </a:xfrm>
          <a:prstGeom prst="rect">
            <a:avLst/>
          </a:prstGeom>
          <a:noFill/>
          <a:ln w="9525">
            <a:noFill/>
            <a:miter lim="800000"/>
            <a:headEnd/>
            <a:tailEnd/>
          </a:ln>
          <a:effectLst/>
        </p:spPr>
        <p:txBody>
          <a:bodyPr lIns="130028" tIns="65014" rIns="130028" bIns="65014">
            <a:spAutoFit/>
          </a:bodyPr>
          <a:lstStyle/>
          <a:p>
            <a:pPr algn="ctr"/>
            <a:fld id="{0DA0991C-E448-4BA0-A139-0EC96D115B18}" type="slidenum">
              <a:rPr lang="it-IT" sz="2000">
                <a:latin typeface="Times New Roman" pitchFamily="18" charset="0"/>
              </a:rPr>
              <a:pPr algn="ctr"/>
              <a:t>19</a:t>
            </a:fld>
            <a:endParaRPr lang="it-IT" sz="2600" i="1" dirty="0">
              <a:latin typeface="Times New Roman" pitchFamily="18" charset="0"/>
            </a:endParaRPr>
          </a:p>
        </p:txBody>
      </p:sp>
      <p:sp>
        <p:nvSpPr>
          <p:cNvPr id="285723" name="Rectangle 27"/>
          <p:cNvSpPr>
            <a:spLocks noChangeArrowheads="1"/>
          </p:cNvSpPr>
          <p:nvPr/>
        </p:nvSpPr>
        <p:spPr bwMode="auto">
          <a:xfrm>
            <a:off x="5418006" y="3623144"/>
            <a:ext cx="1214536" cy="485241"/>
          </a:xfrm>
          <a:prstGeom prst="rect">
            <a:avLst/>
          </a:prstGeom>
          <a:noFill/>
          <a:ln w="9525">
            <a:noFill/>
            <a:miter lim="800000"/>
            <a:headEnd/>
            <a:tailEnd/>
          </a:ln>
          <a:effectLst/>
        </p:spPr>
        <p:txBody>
          <a:bodyPr lIns="130028" tIns="65014" rIns="130028" bIns="65014">
            <a:spAutoFit/>
          </a:bodyPr>
          <a:lstStyle/>
          <a:p>
            <a:pPr algn="ctr">
              <a:lnSpc>
                <a:spcPct val="100000"/>
              </a:lnSpc>
              <a:spcBef>
                <a:spcPct val="0"/>
              </a:spcBef>
            </a:pPr>
            <a:endParaRPr lang="en-US" sz="2300" dirty="0">
              <a:latin typeface="Arial Narrow" pitchFamily="34" charset="0"/>
            </a:endParaRPr>
          </a:p>
        </p:txBody>
      </p:sp>
      <p:sp>
        <p:nvSpPr>
          <p:cNvPr id="285743" name="Text Box 47"/>
          <p:cNvSpPr txBox="1">
            <a:spLocks noChangeArrowheads="1"/>
          </p:cNvSpPr>
          <p:nvPr/>
        </p:nvSpPr>
        <p:spPr bwMode="auto">
          <a:xfrm>
            <a:off x="668958" y="1820248"/>
            <a:ext cx="11544204" cy="1731736"/>
          </a:xfrm>
          <a:prstGeom prst="rect">
            <a:avLst/>
          </a:prstGeom>
          <a:noFill/>
          <a:ln w="38100" cmpd="dbl">
            <a:noFill/>
            <a:prstDash val="sysDot"/>
            <a:miter lim="800000"/>
            <a:headEnd/>
            <a:tailEnd/>
          </a:ln>
          <a:effectLst/>
        </p:spPr>
        <p:txBody>
          <a:bodyPr wrap="square" lIns="130028" tIns="65014" rIns="130028" bIns="65014">
            <a:spAutoFit/>
          </a:bodyPr>
          <a:lstStyle/>
          <a:p>
            <a:pPr algn="l">
              <a:buClr>
                <a:srgbClr val="C00000"/>
              </a:buClr>
              <a:buFont typeface="Arial" pitchFamily="34" charset="0"/>
              <a:buChar char="−"/>
            </a:pPr>
            <a:r>
              <a:rPr lang="it-IT" sz="2000" b="1" i="1"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it-IT" sz="2800" b="1" dirty="0">
                <a:solidFill>
                  <a:schemeClr val="accent2"/>
                </a:solidFill>
                <a:latin typeface="Arial" pitchFamily="34" charset="0"/>
                <a:cs typeface="Arial" pitchFamily="34" charset="0"/>
              </a:rPr>
              <a:t>15 </a:t>
            </a:r>
            <a:r>
              <a:rPr lang="it-IT" sz="2800" b="1" dirty="0" err="1">
                <a:solidFill>
                  <a:schemeClr val="accent2"/>
                </a:solidFill>
                <a:latin typeface="Arial" pitchFamily="34" charset="0"/>
                <a:cs typeface="Arial" pitchFamily="34" charset="0"/>
              </a:rPr>
              <a:t>Food</a:t>
            </a:r>
            <a:r>
              <a:rPr lang="it-IT" sz="2800" b="1" dirty="0">
                <a:solidFill>
                  <a:schemeClr val="accent2"/>
                </a:solidFill>
                <a:latin typeface="Arial" pitchFamily="34" charset="0"/>
                <a:cs typeface="Arial" pitchFamily="34" charset="0"/>
              </a:rPr>
              <a:t> and Wine </a:t>
            </a:r>
            <a:r>
              <a:rPr lang="it-IT" sz="2800" b="1" dirty="0" err="1">
                <a:solidFill>
                  <a:schemeClr val="accent2"/>
                </a:solidFill>
                <a:latin typeface="Arial" pitchFamily="34" charset="0"/>
                <a:cs typeface="Arial" pitchFamily="34" charset="0"/>
              </a:rPr>
              <a:t>roads</a:t>
            </a:r>
            <a:r>
              <a:rPr lang="it-IT" sz="2800" b="1" dirty="0">
                <a:solidFill>
                  <a:schemeClr val="accent2"/>
                </a:solidFill>
                <a:latin typeface="Arial" pitchFamily="34" charset="0"/>
                <a:cs typeface="Arial" pitchFamily="34" charset="0"/>
              </a:rPr>
              <a:t> </a:t>
            </a:r>
            <a:r>
              <a:rPr lang="it-IT" sz="2800" b="1" dirty="0" err="1">
                <a:solidFill>
                  <a:schemeClr val="accent2"/>
                </a:solidFill>
                <a:latin typeface="Arial" pitchFamily="34" charset="0"/>
                <a:cs typeface="Arial" pitchFamily="34" charset="0"/>
              </a:rPr>
              <a:t>have</a:t>
            </a:r>
            <a:r>
              <a:rPr lang="it-IT" sz="2800" b="1" dirty="0">
                <a:solidFill>
                  <a:schemeClr val="accent2"/>
                </a:solidFill>
                <a:latin typeface="Arial" pitchFamily="34" charset="0"/>
                <a:cs typeface="Arial" pitchFamily="34" charset="0"/>
              </a:rPr>
              <a:t> </a:t>
            </a:r>
            <a:r>
              <a:rPr lang="it-IT" sz="2800" b="1" dirty="0" err="1">
                <a:solidFill>
                  <a:schemeClr val="accent2"/>
                </a:solidFill>
                <a:latin typeface="Arial" pitchFamily="34" charset="0"/>
                <a:cs typeface="Arial" pitchFamily="34" charset="0"/>
              </a:rPr>
              <a:t>been</a:t>
            </a:r>
            <a:r>
              <a:rPr lang="it-IT" sz="2800" b="1" dirty="0">
                <a:solidFill>
                  <a:schemeClr val="accent2"/>
                </a:solidFill>
                <a:latin typeface="Arial" pitchFamily="34" charset="0"/>
                <a:cs typeface="Arial" pitchFamily="34" charset="0"/>
              </a:rPr>
              <a:t> </a:t>
            </a:r>
            <a:r>
              <a:rPr lang="it-IT" sz="2800" b="1" dirty="0" err="1">
                <a:solidFill>
                  <a:schemeClr val="accent2"/>
                </a:solidFill>
                <a:latin typeface="Arial" pitchFamily="34" charset="0"/>
                <a:cs typeface="Arial" pitchFamily="34" charset="0"/>
              </a:rPr>
              <a:t>created</a:t>
            </a:r>
            <a:r>
              <a:rPr lang="it-IT" sz="2800" b="1" dirty="0">
                <a:solidFill>
                  <a:schemeClr val="accent2"/>
                </a:solidFill>
                <a:latin typeface="Arial" pitchFamily="34" charset="0"/>
                <a:cs typeface="Arial" pitchFamily="34" charset="0"/>
              </a:rPr>
              <a:t> in </a:t>
            </a:r>
            <a:r>
              <a:rPr lang="it-IT" sz="2800" b="1" dirty="0" err="1">
                <a:solidFill>
                  <a:schemeClr val="accent2"/>
                </a:solidFill>
                <a:latin typeface="Arial" pitchFamily="34" charset="0"/>
                <a:cs typeface="Arial" pitchFamily="34" charset="0"/>
              </a:rPr>
              <a:t>all</a:t>
            </a:r>
            <a:r>
              <a:rPr lang="it-IT" sz="2800" b="1" dirty="0">
                <a:solidFill>
                  <a:schemeClr val="accent2"/>
                </a:solidFill>
                <a:latin typeface="Arial" pitchFamily="34" charset="0"/>
                <a:cs typeface="Arial" pitchFamily="34" charset="0"/>
              </a:rPr>
              <a:t> the </a:t>
            </a:r>
            <a:r>
              <a:rPr lang="it-IT" sz="2800" b="1" dirty="0" err="1" smtClean="0">
                <a:solidFill>
                  <a:schemeClr val="accent2"/>
                </a:solidFill>
                <a:latin typeface="Arial" pitchFamily="34" charset="0"/>
                <a:cs typeface="Arial" pitchFamily="34" charset="0"/>
              </a:rPr>
              <a:t>provinces</a:t>
            </a:r>
            <a:endParaRPr lang="it-IT" sz="2800" b="1" dirty="0" smtClean="0">
              <a:solidFill>
                <a:schemeClr val="accent2"/>
              </a:solidFill>
              <a:latin typeface="Arial" pitchFamily="34" charset="0"/>
              <a:cs typeface="Arial" pitchFamily="34" charset="0"/>
            </a:endParaRPr>
          </a:p>
          <a:p>
            <a:pPr algn="l">
              <a:buClr>
                <a:srgbClr val="C00000"/>
              </a:buClr>
            </a:pPr>
            <a:endParaRPr lang="it-IT" sz="1600" b="1" dirty="0">
              <a:solidFill>
                <a:schemeClr val="accent2"/>
              </a:solidFill>
              <a:latin typeface="Arial" pitchFamily="34" charset="0"/>
              <a:cs typeface="Arial" pitchFamily="34" charset="0"/>
            </a:endParaRPr>
          </a:p>
          <a:p>
            <a:pPr algn="l">
              <a:buClr>
                <a:srgbClr val="C00000"/>
              </a:buClr>
              <a:buFont typeface="Arial" pitchFamily="34" charset="0"/>
              <a:buChar char="−"/>
            </a:pPr>
            <a:r>
              <a:rPr lang="it-IT" sz="2000" b="1" dirty="0">
                <a:solidFill>
                  <a:schemeClr val="tx1"/>
                </a:solidFill>
                <a:latin typeface="Arial" pitchFamily="34" charset="0"/>
                <a:cs typeface="Arial" pitchFamily="34" charset="0"/>
              </a:rPr>
              <a:t>   </a:t>
            </a:r>
            <a:r>
              <a:rPr lang="it-IT" sz="2800" b="1" dirty="0" smtClean="0">
                <a:solidFill>
                  <a:schemeClr val="accent2"/>
                </a:solidFill>
                <a:latin typeface="Arial" pitchFamily="34" charset="0"/>
                <a:cs typeface="Arial" pitchFamily="34" charset="0"/>
              </a:rPr>
              <a:t>The </a:t>
            </a:r>
            <a:r>
              <a:rPr lang="it-IT" sz="2800" b="1" dirty="0" err="1">
                <a:solidFill>
                  <a:schemeClr val="accent2"/>
                </a:solidFill>
                <a:latin typeface="Arial" pitchFamily="34" charset="0"/>
                <a:cs typeface="Arial" pitchFamily="34" charset="0"/>
              </a:rPr>
              <a:t>itineraries</a:t>
            </a:r>
            <a:r>
              <a:rPr lang="it-IT" sz="2800" b="1" dirty="0">
                <a:solidFill>
                  <a:schemeClr val="accent2"/>
                </a:solidFill>
                <a:latin typeface="Arial" pitchFamily="34" charset="0"/>
                <a:cs typeface="Arial" pitchFamily="34" charset="0"/>
              </a:rPr>
              <a:t> join </a:t>
            </a:r>
            <a:r>
              <a:rPr lang="it-IT" sz="2800" b="1" dirty="0" err="1">
                <a:solidFill>
                  <a:schemeClr val="tx1"/>
                </a:solidFill>
                <a:latin typeface="Arial" pitchFamily="34" charset="0"/>
                <a:cs typeface="Arial" pitchFamily="34" charset="0"/>
              </a:rPr>
              <a:t>restaurants</a:t>
            </a:r>
            <a:r>
              <a:rPr lang="it-IT" sz="2800" b="1" dirty="0">
                <a:solidFill>
                  <a:schemeClr val="tx1"/>
                </a:solidFill>
                <a:latin typeface="Arial" pitchFamily="34" charset="0"/>
                <a:cs typeface="Arial" pitchFamily="34" charset="0"/>
              </a:rPr>
              <a:t>, </a:t>
            </a:r>
            <a:r>
              <a:rPr lang="it-IT" sz="2800" b="1" dirty="0" err="1">
                <a:solidFill>
                  <a:schemeClr val="tx1"/>
                </a:solidFill>
                <a:latin typeface="Arial" pitchFamily="34" charset="0"/>
                <a:cs typeface="Arial" pitchFamily="34" charset="0"/>
              </a:rPr>
              <a:t>wineries</a:t>
            </a:r>
            <a:r>
              <a:rPr lang="it-IT" sz="2800" b="1" dirty="0">
                <a:solidFill>
                  <a:schemeClr val="tx1"/>
                </a:solidFill>
                <a:latin typeface="Arial" pitchFamily="34" charset="0"/>
                <a:cs typeface="Arial" pitchFamily="34" charset="0"/>
              </a:rPr>
              <a:t>, agri-</a:t>
            </a:r>
            <a:r>
              <a:rPr lang="it-IT" sz="2800" b="1" dirty="0" err="1">
                <a:solidFill>
                  <a:schemeClr val="tx1"/>
                </a:solidFill>
                <a:latin typeface="Arial" pitchFamily="34" charset="0"/>
                <a:cs typeface="Arial" pitchFamily="34" charset="0"/>
              </a:rPr>
              <a:t>tourism</a:t>
            </a:r>
            <a:r>
              <a:rPr lang="it-IT" sz="2800" b="1" dirty="0">
                <a:solidFill>
                  <a:schemeClr val="tx1"/>
                </a:solidFill>
                <a:latin typeface="Arial" pitchFamily="34" charset="0"/>
                <a:cs typeface="Arial" pitchFamily="34" charset="0"/>
              </a:rPr>
              <a:t>, guest-</a:t>
            </a:r>
            <a:r>
              <a:rPr lang="it-IT" sz="2800" b="1" dirty="0" err="1">
                <a:solidFill>
                  <a:schemeClr val="tx1"/>
                </a:solidFill>
                <a:latin typeface="Arial" pitchFamily="34" charset="0"/>
                <a:cs typeface="Arial" pitchFamily="34" charset="0"/>
              </a:rPr>
              <a:t>houses</a:t>
            </a:r>
            <a:r>
              <a:rPr lang="it-IT" sz="2800" b="1" dirty="0">
                <a:solidFill>
                  <a:schemeClr val="tx1"/>
                </a:solidFill>
                <a:latin typeface="Arial" pitchFamily="34" charset="0"/>
                <a:cs typeface="Arial" pitchFamily="34" charset="0"/>
              </a:rPr>
              <a:t>, </a:t>
            </a:r>
            <a:r>
              <a:rPr lang="it-IT" sz="2800" b="1" dirty="0" err="1">
                <a:solidFill>
                  <a:schemeClr val="tx1"/>
                </a:solidFill>
                <a:latin typeface="Arial" pitchFamily="34" charset="0"/>
                <a:cs typeface="Arial" pitchFamily="34" charset="0"/>
              </a:rPr>
              <a:t>farms</a:t>
            </a:r>
            <a:r>
              <a:rPr lang="it-IT" sz="2800" b="1" dirty="0">
                <a:solidFill>
                  <a:schemeClr val="tx1"/>
                </a:solidFill>
                <a:latin typeface="Arial" pitchFamily="34" charset="0"/>
                <a:cs typeface="Arial" pitchFamily="34" charset="0"/>
              </a:rPr>
              <a:t>, </a:t>
            </a:r>
            <a:r>
              <a:rPr lang="it-IT" sz="2800" b="1" dirty="0" err="1">
                <a:solidFill>
                  <a:schemeClr val="tx1"/>
                </a:solidFill>
                <a:latin typeface="Arial" pitchFamily="34" charset="0"/>
                <a:cs typeface="Arial" pitchFamily="34" charset="0"/>
              </a:rPr>
              <a:t>cheese</a:t>
            </a:r>
            <a:r>
              <a:rPr lang="it-IT" sz="2800" b="1" dirty="0">
                <a:solidFill>
                  <a:schemeClr val="tx1"/>
                </a:solidFill>
                <a:latin typeface="Arial" pitchFamily="34" charset="0"/>
                <a:cs typeface="Arial" pitchFamily="34" charset="0"/>
              </a:rPr>
              <a:t> </a:t>
            </a:r>
            <a:r>
              <a:rPr lang="it-IT" sz="2800" b="1" dirty="0" err="1">
                <a:solidFill>
                  <a:schemeClr val="tx1"/>
                </a:solidFill>
                <a:latin typeface="Arial" pitchFamily="34" charset="0"/>
                <a:cs typeface="Arial" pitchFamily="34" charset="0"/>
              </a:rPr>
              <a:t>factories</a:t>
            </a:r>
            <a:r>
              <a:rPr lang="it-IT" sz="2800" b="1" dirty="0">
                <a:solidFill>
                  <a:schemeClr val="tx1"/>
                </a:solidFill>
                <a:latin typeface="Arial" pitchFamily="34" charset="0"/>
                <a:cs typeface="Arial" pitchFamily="34" charset="0"/>
              </a:rPr>
              <a:t>, </a:t>
            </a:r>
            <a:r>
              <a:rPr lang="it-IT" sz="2800" b="1" dirty="0" err="1">
                <a:solidFill>
                  <a:schemeClr val="tx1"/>
                </a:solidFill>
                <a:latin typeface="Arial" pitchFamily="34" charset="0"/>
                <a:cs typeface="Arial" pitchFamily="34" charset="0"/>
              </a:rPr>
              <a:t>crafts</a:t>
            </a:r>
            <a:r>
              <a:rPr lang="it-IT" sz="2800" b="1" dirty="0">
                <a:solidFill>
                  <a:schemeClr val="tx1"/>
                </a:solidFill>
                <a:latin typeface="Arial" pitchFamily="34" charset="0"/>
                <a:cs typeface="Arial" pitchFamily="34" charset="0"/>
              </a:rPr>
              <a:t> and </a:t>
            </a:r>
            <a:r>
              <a:rPr lang="it-IT" sz="2800" b="1" dirty="0" err="1">
                <a:solidFill>
                  <a:schemeClr val="tx1"/>
                </a:solidFill>
                <a:latin typeface="Arial" pitchFamily="34" charset="0"/>
                <a:cs typeface="Arial" pitchFamily="34" charset="0"/>
              </a:rPr>
              <a:t>arts</a:t>
            </a:r>
            <a:r>
              <a:rPr lang="it-IT" sz="2800" b="1" dirty="0">
                <a:solidFill>
                  <a:schemeClr val="tx1"/>
                </a:solidFill>
                <a:latin typeface="Arial" pitchFamily="34" charset="0"/>
                <a:cs typeface="Arial" pitchFamily="34" charset="0"/>
              </a:rPr>
              <a:t> </a:t>
            </a:r>
            <a:r>
              <a:rPr lang="it-IT" sz="2800" b="1" dirty="0" smtClean="0">
                <a:solidFill>
                  <a:schemeClr val="tx1"/>
                </a:solidFill>
                <a:latin typeface="Arial" pitchFamily="34" charset="0"/>
                <a:cs typeface="Arial" pitchFamily="34" charset="0"/>
              </a:rPr>
              <a:t>workshops. </a:t>
            </a:r>
            <a:endParaRPr lang="it-IT" sz="2000" b="1" dirty="0">
              <a:solidFill>
                <a:schemeClr val="tx1"/>
              </a:solidFill>
              <a:latin typeface="Arial" pitchFamily="34" charset="0"/>
              <a:cs typeface="Arial" pitchFamily="34" charset="0"/>
            </a:endParaRPr>
          </a:p>
        </p:txBody>
      </p:sp>
      <p:grpSp>
        <p:nvGrpSpPr>
          <p:cNvPr id="45" name="Gruppo 44"/>
          <p:cNvGrpSpPr/>
          <p:nvPr/>
        </p:nvGrpSpPr>
        <p:grpSpPr>
          <a:xfrm>
            <a:off x="2181126" y="3860437"/>
            <a:ext cx="7632848" cy="3679866"/>
            <a:chOff x="2200853" y="1906560"/>
            <a:chExt cx="10547085" cy="6041288"/>
          </a:xfrm>
        </p:grpSpPr>
        <p:pic>
          <p:nvPicPr>
            <p:cNvPr id="35" name="Immagine 34" descr="strade vini sapori.jpg"/>
            <p:cNvPicPr>
              <a:picLocks noChangeAspect="1"/>
            </p:cNvPicPr>
            <p:nvPr/>
          </p:nvPicPr>
          <p:blipFill>
            <a:blip r:embed="rId3" cstate="print"/>
            <a:stretch>
              <a:fillRect/>
            </a:stretch>
          </p:blipFill>
          <p:spPr>
            <a:xfrm>
              <a:off x="2351278" y="1963496"/>
              <a:ext cx="10396660" cy="5984352"/>
            </a:xfrm>
            <a:prstGeom prst="rect">
              <a:avLst/>
            </a:prstGeom>
            <a:ln>
              <a:noFill/>
            </a:ln>
            <a:effectLst>
              <a:softEdge rad="112500"/>
            </a:effectLst>
          </p:spPr>
        </p:pic>
        <p:pic>
          <p:nvPicPr>
            <p:cNvPr id="32" name="Immagine 31" descr="ferrara.jpg"/>
            <p:cNvPicPr>
              <a:picLocks noChangeAspect="1"/>
            </p:cNvPicPr>
            <p:nvPr/>
          </p:nvPicPr>
          <p:blipFill>
            <a:blip r:embed="rId4" cstate="print"/>
            <a:stretch>
              <a:fillRect/>
            </a:stretch>
          </p:blipFill>
          <p:spPr>
            <a:xfrm>
              <a:off x="8959180" y="3544875"/>
              <a:ext cx="2108183" cy="614650"/>
            </a:xfrm>
            <a:prstGeom prst="rect">
              <a:avLst/>
            </a:prstGeom>
          </p:spPr>
        </p:pic>
        <p:pic>
          <p:nvPicPr>
            <p:cNvPr id="33" name="Immagine 32" descr="piana modenese.png"/>
            <p:cNvPicPr>
              <a:picLocks noChangeAspect="1"/>
            </p:cNvPicPr>
            <p:nvPr/>
          </p:nvPicPr>
          <p:blipFill>
            <a:blip r:embed="rId5" cstate="print"/>
            <a:stretch>
              <a:fillRect/>
            </a:stretch>
          </p:blipFill>
          <p:spPr>
            <a:xfrm>
              <a:off x="7320798" y="3002812"/>
              <a:ext cx="1962404" cy="337275"/>
            </a:xfrm>
            <a:prstGeom prst="rect">
              <a:avLst/>
            </a:prstGeom>
          </p:spPr>
        </p:pic>
        <p:pic>
          <p:nvPicPr>
            <p:cNvPr id="34" name="Immagine 33" descr="appennino bolognese.gif"/>
            <p:cNvPicPr>
              <a:picLocks noChangeAspect="1"/>
            </p:cNvPicPr>
            <p:nvPr/>
          </p:nvPicPr>
          <p:blipFill>
            <a:blip r:embed="rId6" cstate="print"/>
            <a:stretch>
              <a:fillRect/>
            </a:stretch>
          </p:blipFill>
          <p:spPr>
            <a:xfrm>
              <a:off x="6979181" y="6002348"/>
              <a:ext cx="853612" cy="1113362"/>
            </a:xfrm>
            <a:prstGeom prst="rect">
              <a:avLst/>
            </a:prstGeom>
          </p:spPr>
        </p:pic>
        <p:pic>
          <p:nvPicPr>
            <p:cNvPr id="38" name="Immagine 37" descr="colli piacentini.jpg"/>
            <p:cNvPicPr>
              <a:picLocks noChangeAspect="1"/>
            </p:cNvPicPr>
            <p:nvPr/>
          </p:nvPicPr>
          <p:blipFill>
            <a:blip r:embed="rId7" cstate="print"/>
            <a:stretch>
              <a:fillRect/>
            </a:stretch>
          </p:blipFill>
          <p:spPr>
            <a:xfrm>
              <a:off x="2200853" y="3135296"/>
              <a:ext cx="1126388" cy="1126342"/>
            </a:xfrm>
            <a:prstGeom prst="rect">
              <a:avLst/>
            </a:prstGeom>
          </p:spPr>
        </p:pic>
        <p:pic>
          <p:nvPicPr>
            <p:cNvPr id="39" name="Immagine 38" descr="bassa piacentina.jpg"/>
            <p:cNvPicPr>
              <a:picLocks noChangeAspect="1"/>
            </p:cNvPicPr>
            <p:nvPr/>
          </p:nvPicPr>
          <p:blipFill>
            <a:blip r:embed="rId8" cstate="print"/>
            <a:stretch>
              <a:fillRect/>
            </a:stretch>
          </p:blipFill>
          <p:spPr>
            <a:xfrm>
              <a:off x="3164419" y="1906560"/>
              <a:ext cx="982014" cy="1083557"/>
            </a:xfrm>
            <a:prstGeom prst="rect">
              <a:avLst/>
            </a:prstGeom>
          </p:spPr>
        </p:pic>
        <p:pic>
          <p:nvPicPr>
            <p:cNvPr id="41" name="Immagine 40" descr="culatello.jpg"/>
            <p:cNvPicPr>
              <a:picLocks noChangeAspect="1"/>
            </p:cNvPicPr>
            <p:nvPr/>
          </p:nvPicPr>
          <p:blipFill>
            <a:blip r:embed="rId9" cstate="print"/>
            <a:stretch>
              <a:fillRect/>
            </a:stretch>
          </p:blipFill>
          <p:spPr>
            <a:xfrm>
              <a:off x="4658427" y="2076112"/>
              <a:ext cx="822705" cy="1263974"/>
            </a:xfrm>
            <a:prstGeom prst="rect">
              <a:avLst/>
            </a:prstGeom>
          </p:spPr>
        </p:pic>
        <p:pic>
          <p:nvPicPr>
            <p:cNvPr id="42" name="Immagine 41" descr="prosciutto.png"/>
            <p:cNvPicPr>
              <a:picLocks noChangeAspect="1"/>
            </p:cNvPicPr>
            <p:nvPr/>
          </p:nvPicPr>
          <p:blipFill>
            <a:blip r:embed="rId10" cstate="print"/>
            <a:stretch>
              <a:fillRect/>
            </a:stretch>
          </p:blipFill>
          <p:spPr>
            <a:xfrm>
              <a:off x="3688136" y="3135296"/>
              <a:ext cx="970291" cy="1391023"/>
            </a:xfrm>
            <a:prstGeom prst="rect">
              <a:avLst/>
            </a:prstGeom>
          </p:spPr>
        </p:pic>
        <p:pic>
          <p:nvPicPr>
            <p:cNvPr id="43" name="Immagine 42" descr="fungo.png"/>
            <p:cNvPicPr>
              <a:picLocks noChangeAspect="1"/>
            </p:cNvPicPr>
            <p:nvPr/>
          </p:nvPicPr>
          <p:blipFill>
            <a:blip r:embed="rId11" cstate="print"/>
            <a:stretch>
              <a:fillRect/>
            </a:stretch>
          </p:blipFill>
          <p:spPr>
            <a:xfrm>
              <a:off x="3020046" y="4694727"/>
              <a:ext cx="1126388" cy="1614806"/>
            </a:xfrm>
            <a:prstGeom prst="rect">
              <a:avLst/>
            </a:prstGeom>
          </p:spPr>
        </p:pic>
        <p:pic>
          <p:nvPicPr>
            <p:cNvPr id="44" name="Immagine 43" descr="corti reggiane.jpg"/>
            <p:cNvPicPr>
              <a:picLocks noChangeAspect="1"/>
            </p:cNvPicPr>
            <p:nvPr/>
          </p:nvPicPr>
          <p:blipFill>
            <a:blip r:embed="rId12" cstate="print"/>
            <a:stretch>
              <a:fillRect/>
            </a:stretch>
          </p:blipFill>
          <p:spPr>
            <a:xfrm>
              <a:off x="5784815" y="3032902"/>
              <a:ext cx="1428947" cy="960034"/>
            </a:xfrm>
            <a:prstGeom prst="rect">
              <a:avLst/>
            </a:prstGeom>
          </p:spPr>
        </p:pic>
        <p:pic>
          <p:nvPicPr>
            <p:cNvPr id="46" name="Immagine 45" descr="scandiano.jpg"/>
            <p:cNvPicPr>
              <a:picLocks noChangeAspect="1"/>
            </p:cNvPicPr>
            <p:nvPr/>
          </p:nvPicPr>
          <p:blipFill>
            <a:blip r:embed="rId13" cstate="print"/>
            <a:stretch>
              <a:fillRect/>
            </a:stretch>
          </p:blipFill>
          <p:spPr>
            <a:xfrm>
              <a:off x="4760825" y="4920927"/>
              <a:ext cx="1126388" cy="1286211"/>
            </a:xfrm>
            <a:prstGeom prst="rect">
              <a:avLst/>
            </a:prstGeom>
          </p:spPr>
        </p:pic>
        <p:pic>
          <p:nvPicPr>
            <p:cNvPr id="47" name="Immagine 46" descr="ciliegi.jpg"/>
            <p:cNvPicPr>
              <a:picLocks noChangeAspect="1"/>
            </p:cNvPicPr>
            <p:nvPr/>
          </p:nvPicPr>
          <p:blipFill>
            <a:blip r:embed="rId14" cstate="print"/>
            <a:stretch>
              <a:fillRect/>
            </a:stretch>
          </p:blipFill>
          <p:spPr>
            <a:xfrm>
              <a:off x="6662680" y="4568822"/>
              <a:ext cx="1172466" cy="1126342"/>
            </a:xfrm>
            <a:prstGeom prst="rect">
              <a:avLst/>
            </a:prstGeom>
          </p:spPr>
        </p:pic>
        <p:pic>
          <p:nvPicPr>
            <p:cNvPr id="49" name="Immagine 48" descr="imola.jpg"/>
            <p:cNvPicPr>
              <a:picLocks noChangeAspect="1"/>
            </p:cNvPicPr>
            <p:nvPr/>
          </p:nvPicPr>
          <p:blipFill>
            <a:blip r:embed="rId15" cstate="print"/>
            <a:stretch>
              <a:fillRect/>
            </a:stretch>
          </p:blipFill>
          <p:spPr>
            <a:xfrm>
              <a:off x="7859318" y="5387980"/>
              <a:ext cx="1202261" cy="899133"/>
            </a:xfrm>
            <a:prstGeom prst="rect">
              <a:avLst/>
            </a:prstGeom>
          </p:spPr>
        </p:pic>
        <p:pic>
          <p:nvPicPr>
            <p:cNvPr id="50" name="Immagine 49" descr="sangiovese.jpg"/>
            <p:cNvPicPr>
              <a:picLocks noChangeAspect="1"/>
            </p:cNvPicPr>
            <p:nvPr/>
          </p:nvPicPr>
          <p:blipFill>
            <a:blip r:embed="rId16" cstate="print"/>
            <a:stretch>
              <a:fillRect/>
            </a:stretch>
          </p:blipFill>
          <p:spPr>
            <a:xfrm>
              <a:off x="8560772" y="6365052"/>
              <a:ext cx="1217599" cy="763639"/>
            </a:xfrm>
            <a:prstGeom prst="rect">
              <a:avLst/>
            </a:prstGeom>
          </p:spPr>
        </p:pic>
        <p:pic>
          <p:nvPicPr>
            <p:cNvPr id="51" name="Immagine 50" descr="forli.jpg"/>
            <p:cNvPicPr>
              <a:picLocks noChangeAspect="1"/>
            </p:cNvPicPr>
            <p:nvPr/>
          </p:nvPicPr>
          <p:blipFill>
            <a:blip r:embed="rId17" cstate="print"/>
            <a:stretch>
              <a:fillRect/>
            </a:stretch>
          </p:blipFill>
          <p:spPr>
            <a:xfrm>
              <a:off x="9831930" y="6411928"/>
              <a:ext cx="970430" cy="1133678"/>
            </a:xfrm>
            <a:prstGeom prst="rect">
              <a:avLst/>
            </a:prstGeom>
          </p:spPr>
        </p:pic>
        <p:pic>
          <p:nvPicPr>
            <p:cNvPr id="54" name="Immagine 53" descr="riminu.jpg"/>
            <p:cNvPicPr>
              <a:picLocks noChangeAspect="1"/>
            </p:cNvPicPr>
            <p:nvPr/>
          </p:nvPicPr>
          <p:blipFill>
            <a:blip r:embed="rId18" cstate="print"/>
            <a:stretch>
              <a:fillRect/>
            </a:stretch>
          </p:blipFill>
          <p:spPr>
            <a:xfrm>
              <a:off x="10904758" y="6616717"/>
              <a:ext cx="1186202" cy="958412"/>
            </a:xfrm>
            <a:prstGeom prst="rect">
              <a:avLst/>
            </a:prstGeom>
          </p:spPr>
        </p:pic>
      </p:grpSp>
      <p:grpSp>
        <p:nvGrpSpPr>
          <p:cNvPr id="31" name="Gruppo 30"/>
          <p:cNvGrpSpPr/>
          <p:nvPr/>
        </p:nvGrpSpPr>
        <p:grpSpPr>
          <a:xfrm>
            <a:off x="812974" y="156791"/>
            <a:ext cx="11089232" cy="1263412"/>
            <a:chOff x="812974" y="0"/>
            <a:chExt cx="11089232" cy="1263412"/>
          </a:xfrm>
        </p:grpSpPr>
        <p:sp>
          <p:nvSpPr>
            <p:cNvPr id="36" name="Rettangolo 35"/>
            <p:cNvSpPr/>
            <p:nvPr/>
          </p:nvSpPr>
          <p:spPr>
            <a:xfrm>
              <a:off x="812974" y="555526"/>
              <a:ext cx="11089232" cy="707886"/>
            </a:xfrm>
            <a:prstGeom prst="rect">
              <a:avLst/>
            </a:prstGeom>
          </p:spPr>
          <p:txBody>
            <a:bodyPr wrap="square">
              <a:spAutoFit/>
            </a:bodyPr>
            <a:lstStyle/>
            <a:p>
              <a:r>
                <a:rPr lang="it-IT" sz="4000" dirty="0" err="1" smtClean="0">
                  <a:solidFill>
                    <a:srgbClr val="C00000"/>
                  </a:solidFill>
                  <a:latin typeface="Arial" pitchFamily="34" charset="0"/>
                  <a:cs typeface="Arial" pitchFamily="34" charset="0"/>
                </a:rPr>
                <a:t>Sustainable</a:t>
              </a:r>
              <a:r>
                <a:rPr lang="it-IT" sz="4000" dirty="0" smtClean="0">
                  <a:solidFill>
                    <a:srgbClr val="C00000"/>
                  </a:solidFill>
                  <a:latin typeface="Arial" pitchFamily="34" charset="0"/>
                  <a:cs typeface="Arial" pitchFamily="34" charset="0"/>
                </a:rPr>
                <a:t> </a:t>
              </a:r>
              <a:r>
                <a:rPr lang="it-IT" sz="4000" dirty="0" err="1">
                  <a:solidFill>
                    <a:srgbClr val="C00000"/>
                  </a:solidFill>
                  <a:latin typeface="Arial" pitchFamily="34" charset="0"/>
                  <a:cs typeface="Arial" pitchFamily="34" charset="0"/>
                </a:rPr>
                <a:t>agriculture</a:t>
              </a:r>
              <a:r>
                <a:rPr lang="it-IT" sz="4000" dirty="0" smtClean="0">
                  <a:solidFill>
                    <a:srgbClr val="C00000"/>
                  </a:solidFill>
                  <a:latin typeface="Arial" pitchFamily="34" charset="0"/>
                  <a:cs typeface="Arial" pitchFamily="34" charset="0"/>
                </a:rPr>
                <a:t>: </a:t>
              </a:r>
              <a:r>
                <a:rPr lang="it-IT" sz="3200" b="1" dirty="0" smtClean="0">
                  <a:solidFill>
                    <a:srgbClr val="C00000"/>
                  </a:solidFill>
                  <a:latin typeface="Arial" pitchFamily="34" charset="0"/>
                  <a:cs typeface="Arial" pitchFamily="34" charset="0"/>
                </a:rPr>
                <a:t>Wine </a:t>
              </a:r>
              <a:r>
                <a:rPr lang="it-IT" sz="3200" b="1" dirty="0">
                  <a:solidFill>
                    <a:srgbClr val="C00000"/>
                  </a:solidFill>
                  <a:latin typeface="Arial" pitchFamily="34" charset="0"/>
                  <a:cs typeface="Arial" pitchFamily="34" charset="0"/>
                </a:rPr>
                <a:t>and </a:t>
              </a:r>
              <a:r>
                <a:rPr lang="it-IT" sz="3200" b="1" dirty="0" err="1">
                  <a:solidFill>
                    <a:srgbClr val="C00000"/>
                  </a:solidFill>
                  <a:latin typeface="Arial" pitchFamily="34" charset="0"/>
                  <a:cs typeface="Arial" pitchFamily="34" charset="0"/>
                </a:rPr>
                <a:t>food</a:t>
              </a:r>
              <a:r>
                <a:rPr lang="it-IT" sz="3200" b="1" dirty="0">
                  <a:solidFill>
                    <a:srgbClr val="C00000"/>
                  </a:solidFill>
                  <a:latin typeface="Arial" pitchFamily="34" charset="0"/>
                  <a:cs typeface="Arial" pitchFamily="34" charset="0"/>
                </a:rPr>
                <a:t> </a:t>
              </a:r>
              <a:r>
                <a:rPr lang="it-IT" sz="3200" b="1" dirty="0" err="1" smtClean="0">
                  <a:solidFill>
                    <a:srgbClr val="C00000"/>
                  </a:solidFill>
                  <a:latin typeface="Arial" pitchFamily="34" charset="0"/>
                  <a:cs typeface="Arial" pitchFamily="34" charset="0"/>
                </a:rPr>
                <a:t>roads</a:t>
              </a:r>
              <a:r>
                <a:rPr lang="it-IT" sz="4000" dirty="0" smtClean="0">
                  <a:solidFill>
                    <a:srgbClr val="C00000"/>
                  </a:solidFill>
                  <a:latin typeface="Arial" pitchFamily="34" charset="0"/>
                  <a:cs typeface="Arial" pitchFamily="34" charset="0"/>
                </a:rPr>
                <a:t> </a:t>
              </a:r>
              <a:endParaRPr lang="en-CA" sz="900" dirty="0"/>
            </a:p>
          </p:txBody>
        </p:sp>
        <p:sp>
          <p:nvSpPr>
            <p:cNvPr id="40" name="Rettangolo 39"/>
            <p:cNvSpPr/>
            <p:nvPr/>
          </p:nvSpPr>
          <p:spPr>
            <a:xfrm>
              <a:off x="6057442" y="0"/>
              <a:ext cx="184731" cy="646331"/>
            </a:xfrm>
            <a:prstGeom prst="rect">
              <a:avLst/>
            </a:prstGeom>
          </p:spPr>
          <p:txBody>
            <a:bodyPr wrap="none">
              <a:spAutoFit/>
            </a:bodyPr>
            <a:lstStyle/>
            <a:p>
              <a:endParaRPr lang="en-CA" dirty="0"/>
            </a:p>
          </p:txBody>
        </p:sp>
      </p:grpSp>
      <p:sp>
        <p:nvSpPr>
          <p:cNvPr id="28" name="Rectangle 14"/>
          <p:cNvSpPr>
            <a:spLocks noChangeArrowheads="1"/>
          </p:cNvSpPr>
          <p:nvPr/>
        </p:nvSpPr>
        <p:spPr bwMode="auto">
          <a:xfrm>
            <a:off x="1001235" y="7295289"/>
            <a:ext cx="10297144" cy="1514918"/>
          </a:xfrm>
          <a:prstGeom prst="rect">
            <a:avLst/>
          </a:prstGeom>
          <a:noFill/>
          <a:ln w="9525">
            <a:noFill/>
            <a:miter lim="800000"/>
            <a:headEnd/>
            <a:tailEnd/>
          </a:ln>
          <a:effectLst/>
        </p:spPr>
        <p:txBody>
          <a:bodyPr wrap="none" lIns="130028" tIns="65014" rIns="130028" bIns="65014" anchor="ctr"/>
          <a:lstStyle/>
          <a:p>
            <a:pPr algn="l">
              <a:lnSpc>
                <a:spcPct val="100000"/>
              </a:lnSpc>
              <a:spcBef>
                <a:spcPct val="0"/>
              </a:spcBef>
            </a:pPr>
            <a:r>
              <a:rPr lang="it-IT" sz="2800" b="1" dirty="0" smtClean="0">
                <a:solidFill>
                  <a:schemeClr val="tx1"/>
                </a:solidFill>
              </a:rPr>
              <a:t>In 2012 the </a:t>
            </a:r>
            <a:r>
              <a:rPr lang="it-IT" sz="2800" b="1" dirty="0" err="1" smtClean="0">
                <a:solidFill>
                  <a:srgbClr val="C00000"/>
                </a:solidFill>
              </a:rPr>
              <a:t>Protected</a:t>
            </a:r>
            <a:r>
              <a:rPr lang="it-IT" sz="2800" b="1" dirty="0" smtClean="0">
                <a:solidFill>
                  <a:srgbClr val="C00000"/>
                </a:solidFill>
              </a:rPr>
              <a:t> </a:t>
            </a:r>
            <a:r>
              <a:rPr lang="it-IT" sz="2800" b="1" dirty="0" err="1" smtClean="0">
                <a:solidFill>
                  <a:srgbClr val="C00000"/>
                </a:solidFill>
              </a:rPr>
              <a:t>areas</a:t>
            </a:r>
            <a:r>
              <a:rPr lang="it-IT" sz="2800" b="1" dirty="0" smtClean="0">
                <a:solidFill>
                  <a:srgbClr val="C00000"/>
                </a:solidFill>
              </a:rPr>
              <a:t> in Emilia-Romagna</a:t>
            </a:r>
          </a:p>
          <a:p>
            <a:pPr algn="l">
              <a:lnSpc>
                <a:spcPct val="100000"/>
              </a:lnSpc>
              <a:spcBef>
                <a:spcPct val="0"/>
              </a:spcBef>
            </a:pPr>
            <a:r>
              <a:rPr lang="it-IT" sz="2800" b="1" dirty="0" err="1" smtClean="0">
                <a:solidFill>
                  <a:schemeClr val="tx1"/>
                </a:solidFill>
              </a:rPr>
              <a:t>where</a:t>
            </a:r>
            <a:r>
              <a:rPr lang="it-IT" sz="2800" b="1" dirty="0" smtClean="0">
                <a:solidFill>
                  <a:schemeClr val="tx1"/>
                </a:solidFill>
              </a:rPr>
              <a:t> more </a:t>
            </a:r>
            <a:r>
              <a:rPr lang="it-IT" sz="2800" b="1" dirty="0" err="1" smtClean="0">
                <a:solidFill>
                  <a:schemeClr val="tx1"/>
                </a:solidFill>
              </a:rPr>
              <a:t>than</a:t>
            </a:r>
            <a:r>
              <a:rPr lang="it-IT" sz="2800" b="1" dirty="0" smtClean="0">
                <a:solidFill>
                  <a:schemeClr val="tx1"/>
                </a:solidFill>
              </a:rPr>
              <a:t> 93,300 </a:t>
            </a:r>
            <a:r>
              <a:rPr lang="it-IT" sz="2800" b="1" dirty="0" err="1" smtClean="0">
                <a:solidFill>
                  <a:schemeClr val="tx1"/>
                </a:solidFill>
              </a:rPr>
              <a:t>he</a:t>
            </a:r>
            <a:r>
              <a:rPr lang="it-IT" sz="2400" b="1" dirty="0" err="1" smtClean="0">
                <a:solidFill>
                  <a:schemeClr val="tx1"/>
                </a:solidFill>
              </a:rPr>
              <a:t>ctares</a:t>
            </a:r>
            <a:r>
              <a:rPr lang="it-IT" sz="2400" b="1" dirty="0" smtClean="0">
                <a:solidFill>
                  <a:schemeClr val="tx1"/>
                </a:solidFill>
              </a:rPr>
              <a:t>, of </a:t>
            </a:r>
            <a:r>
              <a:rPr lang="it-IT" sz="2400" b="1" dirty="0" err="1" smtClean="0">
                <a:solidFill>
                  <a:schemeClr val="tx1"/>
                </a:solidFill>
              </a:rPr>
              <a:t>which</a:t>
            </a:r>
            <a:r>
              <a:rPr lang="it-IT" sz="2400" b="1" dirty="0" smtClean="0">
                <a:solidFill>
                  <a:schemeClr val="tx1"/>
                </a:solidFill>
              </a:rPr>
              <a:t>: </a:t>
            </a:r>
            <a:r>
              <a:rPr lang="it-IT" sz="2000" b="1" dirty="0" smtClean="0">
                <a:solidFill>
                  <a:schemeClr val="tx1"/>
                </a:solidFill>
              </a:rPr>
              <a:t>	</a:t>
            </a:r>
          </a:p>
          <a:p>
            <a:pPr algn="l">
              <a:lnSpc>
                <a:spcPct val="100000"/>
              </a:lnSpc>
              <a:spcBef>
                <a:spcPct val="0"/>
              </a:spcBef>
            </a:pPr>
            <a:r>
              <a:rPr lang="it-IT" sz="2000" b="1" dirty="0" smtClean="0">
                <a:solidFill>
                  <a:schemeClr val="tx1"/>
                </a:solidFill>
              </a:rPr>
              <a:t>30,700 Ha of National </a:t>
            </a:r>
            <a:r>
              <a:rPr lang="it-IT" sz="2000" b="1" dirty="0" err="1" smtClean="0">
                <a:solidFill>
                  <a:schemeClr val="tx1"/>
                </a:solidFill>
              </a:rPr>
              <a:t>Parks</a:t>
            </a:r>
            <a:r>
              <a:rPr lang="it-IT" sz="2000" b="1" dirty="0" smtClean="0">
                <a:solidFill>
                  <a:schemeClr val="tx1"/>
                </a:solidFill>
              </a:rPr>
              <a:t> and 52,000 ha of </a:t>
            </a:r>
            <a:r>
              <a:rPr lang="it-IT" sz="2000" b="1" dirty="0" err="1" smtClean="0">
                <a:solidFill>
                  <a:schemeClr val="tx1"/>
                </a:solidFill>
              </a:rPr>
              <a:t>Regional</a:t>
            </a:r>
            <a:r>
              <a:rPr lang="it-IT" sz="2000" b="1" dirty="0" smtClean="0">
                <a:solidFill>
                  <a:schemeClr val="tx1"/>
                </a:solidFill>
              </a:rPr>
              <a:t> Natural </a:t>
            </a:r>
            <a:r>
              <a:rPr lang="it-IT" sz="2000" b="1" dirty="0" err="1" smtClean="0">
                <a:solidFill>
                  <a:schemeClr val="tx1"/>
                </a:solidFill>
              </a:rPr>
              <a:t>Parks</a:t>
            </a:r>
            <a:r>
              <a:rPr lang="it-IT" sz="2000" b="1" dirty="0">
                <a:solidFill>
                  <a:schemeClr val="tx1"/>
                </a:solidFill>
              </a:rPr>
              <a:t>.</a:t>
            </a:r>
            <a:endParaRPr lang="it-IT" sz="2800" b="1" dirty="0">
              <a:solidFill>
                <a:schemeClr val="tx1"/>
              </a:solidFill>
            </a:endParaRPr>
          </a:p>
        </p:txBody>
      </p:sp>
      <p:sp>
        <p:nvSpPr>
          <p:cNvPr id="29" name="Text Box 2"/>
          <p:cNvSpPr txBox="1">
            <a:spLocks noChangeArrowheads="1"/>
          </p:cNvSpPr>
          <p:nvPr/>
        </p:nvSpPr>
        <p:spPr bwMode="auto">
          <a:xfrm>
            <a:off x="7437710" y="9124478"/>
            <a:ext cx="5256584" cy="442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27980" tIns="66550" rIns="127980" bIns="6655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5pPr>
            <a:lvl6pPr marL="25146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6pPr>
            <a:lvl7pPr marL="29718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7pPr>
            <a:lvl8pPr marL="34290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8pPr>
            <a:lvl9pPr marL="38862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9pPr>
          </a:lstStyle>
          <a:p>
            <a:pPr algn="r" eaLnBrk="0" hangingPunct="0">
              <a:spcBef>
                <a:spcPts val="889"/>
              </a:spcBef>
              <a:buClrTx/>
            </a:pPr>
            <a:r>
              <a:rPr lang="it-IT" altLang="en-US" sz="2000" b="0" i="1" dirty="0">
                <a:solidFill>
                  <a:srgbClr val="008000"/>
                </a:solidFill>
                <a:latin typeface="Times New Roman" pitchFamily="16" charset="0"/>
              </a:rPr>
              <a:t>Direzione</a:t>
            </a:r>
            <a:r>
              <a:rPr lang="it-IT" altLang="en-US" sz="2000" b="0" dirty="0">
                <a:solidFill>
                  <a:srgbClr val="008000"/>
                </a:solidFill>
                <a:latin typeface="Times New Roman" pitchFamily="16" charset="0"/>
              </a:rPr>
              <a:t> </a:t>
            </a:r>
            <a:r>
              <a:rPr lang="it-IT" altLang="en-US" sz="2000" b="0" i="1" dirty="0">
                <a:solidFill>
                  <a:srgbClr val="008000"/>
                </a:solidFill>
                <a:latin typeface="Times New Roman" pitchFamily="16" charset="0"/>
              </a:rPr>
              <a:t>Generale </a:t>
            </a:r>
            <a:r>
              <a:rPr lang="it-IT" altLang="en-US" sz="2000" b="0" i="1" dirty="0" smtClean="0">
                <a:solidFill>
                  <a:srgbClr val="008000"/>
                </a:solidFill>
                <a:latin typeface="Times New Roman" pitchFamily="16" charset="0"/>
              </a:rPr>
              <a:t>Agricoltura, Caccia e Pesca</a:t>
            </a:r>
            <a:r>
              <a:rPr lang="it-IT" altLang="en-US" sz="1400" b="0" dirty="0" smtClean="0">
                <a:solidFill>
                  <a:srgbClr val="008000"/>
                </a:solidFill>
                <a:latin typeface="Times New Roman" pitchFamily="16" charset="0"/>
              </a:rPr>
              <a:t> </a:t>
            </a:r>
            <a:endParaRPr lang="it-IT" altLang="en-US" sz="1400" b="0" dirty="0">
              <a:solidFill>
                <a:srgbClr val="008000"/>
              </a:solidFill>
              <a:latin typeface="Times New Roman" pitchFamily="16" charset="0"/>
            </a:endParaRPr>
          </a:p>
        </p:txBody>
      </p:sp>
    </p:spTree>
    <p:extLst>
      <p:ext uri="{BB962C8B-B14F-4D97-AF65-F5344CB8AC3E}">
        <p14:creationId xmlns:p14="http://schemas.microsoft.com/office/powerpoint/2010/main" val="1620986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ext uri="{D42A27DB-BD31-4B8C-83A1-F6EECF244321}">
                <p14:modId xmlns:p14="http://schemas.microsoft.com/office/powerpoint/2010/main" val="3588755569"/>
              </p:ext>
            </p:extLst>
          </p:nvPr>
        </p:nvGraphicFramePr>
        <p:xfrm>
          <a:off x="3981326" y="4155926"/>
          <a:ext cx="8627605" cy="4874923"/>
        </p:xfrm>
        <a:graphic>
          <a:graphicData uri="http://schemas.openxmlformats.org/drawingml/2006/table">
            <a:tbl>
              <a:tblPr firstRow="1" firstCol="1" bandRow="1"/>
              <a:tblGrid>
                <a:gridCol w="5486571"/>
                <a:gridCol w="1692665"/>
                <a:gridCol w="1448369"/>
              </a:tblGrid>
              <a:tr h="1042014">
                <a:tc>
                  <a:txBody>
                    <a:bodyPr/>
                    <a:lstStyle/>
                    <a:p>
                      <a:pPr>
                        <a:lnSpc>
                          <a:spcPct val="115000"/>
                        </a:lnSpc>
                        <a:spcAft>
                          <a:spcPts val="0"/>
                        </a:spcAft>
                      </a:pPr>
                      <a:r>
                        <a:rPr lang="en-GB" sz="2800" b="1" dirty="0" smtClean="0">
                          <a:solidFill>
                            <a:srgbClr val="C00000"/>
                          </a:solidFill>
                          <a:effectLst/>
                          <a:latin typeface="Calibri"/>
                          <a:ea typeface="Times New Roman"/>
                          <a:cs typeface="Times New Roman"/>
                        </a:rPr>
                        <a:t>Emilia-Romagna</a:t>
                      </a:r>
                    </a:p>
                    <a:p>
                      <a:pPr>
                        <a:lnSpc>
                          <a:spcPct val="115000"/>
                        </a:lnSpc>
                        <a:spcAft>
                          <a:spcPts val="0"/>
                        </a:spcAft>
                      </a:pPr>
                      <a:r>
                        <a:rPr lang="en-GB" sz="2800" b="1" dirty="0" smtClean="0">
                          <a:solidFill>
                            <a:srgbClr val="C00000"/>
                          </a:solidFill>
                          <a:effectLst/>
                          <a:latin typeface="Calibri"/>
                          <a:ea typeface="Times New Roman"/>
                          <a:cs typeface="Times New Roman"/>
                        </a:rPr>
                        <a:t>The </a:t>
                      </a:r>
                      <a:r>
                        <a:rPr lang="en-GB" sz="2800" b="1" dirty="0">
                          <a:solidFill>
                            <a:srgbClr val="C00000"/>
                          </a:solidFill>
                          <a:effectLst/>
                          <a:latin typeface="Calibri"/>
                          <a:ea typeface="Times New Roman"/>
                          <a:cs typeface="Times New Roman"/>
                        </a:rPr>
                        <a:t>Best four regional </a:t>
                      </a:r>
                      <a:r>
                        <a:rPr lang="en-GB" sz="2800" b="1" dirty="0" smtClean="0">
                          <a:solidFill>
                            <a:srgbClr val="C00000"/>
                          </a:solidFill>
                          <a:effectLst/>
                          <a:latin typeface="Calibri"/>
                          <a:ea typeface="Times New Roman"/>
                          <a:cs typeface="Times New Roman"/>
                        </a:rPr>
                        <a:t>POD-PGI</a:t>
                      </a:r>
                      <a:endParaRPr lang="en-GB" sz="24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en-GB" sz="2800" b="1" dirty="0">
                          <a:solidFill>
                            <a:srgbClr val="C00000"/>
                          </a:solidFill>
                          <a:effectLst/>
                          <a:latin typeface="Calibri"/>
                          <a:ea typeface="Times New Roman"/>
                          <a:cs typeface="Times New Roman"/>
                        </a:rPr>
                        <a:t>Turnover</a:t>
                      </a:r>
                      <a:endParaRPr lang="en-GB" sz="2400" dirty="0">
                        <a:effectLst/>
                        <a:latin typeface="Calibri"/>
                        <a:ea typeface="Times New Roman"/>
                        <a:cs typeface="Times New Roman"/>
                      </a:endParaRPr>
                    </a:p>
                    <a:p>
                      <a:pPr algn="ctr">
                        <a:lnSpc>
                          <a:spcPct val="115000"/>
                        </a:lnSpc>
                        <a:spcAft>
                          <a:spcPts val="0"/>
                        </a:spcAft>
                      </a:pPr>
                      <a:r>
                        <a:rPr lang="en-GB" sz="2800" b="1" dirty="0">
                          <a:solidFill>
                            <a:schemeClr val="accent2"/>
                          </a:solidFill>
                          <a:effectLst/>
                          <a:latin typeface="Calibri"/>
                          <a:ea typeface="Times New Roman"/>
                          <a:cs typeface="Times New Roman"/>
                        </a:rPr>
                        <a:t>(</a:t>
                      </a:r>
                      <a:r>
                        <a:rPr lang="en-GB" sz="2800" b="1" dirty="0" err="1">
                          <a:solidFill>
                            <a:schemeClr val="accent2"/>
                          </a:solidFill>
                          <a:effectLst/>
                          <a:latin typeface="Calibri"/>
                          <a:ea typeface="Times New Roman"/>
                          <a:cs typeface="Times New Roman"/>
                        </a:rPr>
                        <a:t>mio</a:t>
                      </a:r>
                      <a:r>
                        <a:rPr lang="en-GB" sz="2800" b="1" dirty="0">
                          <a:solidFill>
                            <a:schemeClr val="accent2"/>
                          </a:solidFill>
                          <a:effectLst/>
                          <a:latin typeface="Calibri"/>
                          <a:ea typeface="Times New Roman"/>
                          <a:cs typeface="Times New Roman"/>
                        </a:rPr>
                        <a:t> euro)</a:t>
                      </a:r>
                      <a:endParaRPr lang="en-GB" sz="2400" dirty="0">
                        <a:solidFill>
                          <a:schemeClr val="accent2"/>
                        </a:solidFill>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en-GB" sz="2400" b="1" dirty="0">
                          <a:solidFill>
                            <a:srgbClr val="C00000"/>
                          </a:solidFill>
                          <a:effectLst/>
                          <a:latin typeface="Calibri"/>
                          <a:ea typeface="Times New Roman"/>
                          <a:cs typeface="Times New Roman"/>
                        </a:rPr>
                        <a:t>Relevance %</a:t>
                      </a:r>
                      <a:endParaRPr lang="en-GB" sz="20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515830">
                <a:tc>
                  <a:txBody>
                    <a:bodyPr/>
                    <a:lstStyle/>
                    <a:p>
                      <a:pPr>
                        <a:lnSpc>
                          <a:spcPct val="115000"/>
                        </a:lnSpc>
                        <a:spcAft>
                          <a:spcPts val="0"/>
                        </a:spcAft>
                      </a:pPr>
                      <a:r>
                        <a:rPr lang="en-GB" sz="2800" b="1" dirty="0">
                          <a:solidFill>
                            <a:schemeClr val="accent2"/>
                          </a:solidFill>
                          <a:effectLst/>
                          <a:latin typeface="Calibri"/>
                          <a:ea typeface="Times New Roman"/>
                          <a:cs typeface="Times New Roman"/>
                        </a:rPr>
                        <a:t>Parmigiano-Reggiano </a:t>
                      </a:r>
                      <a:r>
                        <a:rPr lang="en-GB" sz="2800" b="1">
                          <a:solidFill>
                            <a:schemeClr val="accent2"/>
                          </a:solidFill>
                          <a:effectLst/>
                          <a:latin typeface="Calibri"/>
                          <a:ea typeface="Times New Roman"/>
                          <a:cs typeface="Times New Roman"/>
                        </a:rPr>
                        <a:t>cheese </a:t>
                      </a:r>
                      <a:r>
                        <a:rPr lang="en-GB" sz="2800" b="1" smtClean="0">
                          <a:solidFill>
                            <a:schemeClr val="accent2"/>
                          </a:solidFill>
                          <a:effectLst/>
                          <a:latin typeface="Calibri"/>
                          <a:ea typeface="Times New Roman"/>
                          <a:cs typeface="Times New Roman"/>
                        </a:rPr>
                        <a:t>-PDO</a:t>
                      </a:r>
                      <a:endParaRPr lang="en-GB" sz="2400" dirty="0">
                        <a:solidFill>
                          <a:schemeClr val="accent2"/>
                        </a:solidFill>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3520" algn="r">
                        <a:lnSpc>
                          <a:spcPct val="115000"/>
                        </a:lnSpc>
                        <a:spcAft>
                          <a:spcPts val="0"/>
                        </a:spcAft>
                      </a:pPr>
                      <a:r>
                        <a:rPr lang="en-GB" sz="3200" b="1" dirty="0">
                          <a:solidFill>
                            <a:schemeClr val="accent2"/>
                          </a:solidFill>
                          <a:effectLst/>
                          <a:latin typeface="Calibri"/>
                          <a:ea typeface="Times New Roman"/>
                          <a:cs typeface="Times New Roman"/>
                        </a:rPr>
                        <a:t>1,276</a:t>
                      </a:r>
                      <a:endParaRPr lang="en-GB" sz="2800" dirty="0">
                        <a:solidFill>
                          <a:schemeClr val="accent2"/>
                        </a:solidFill>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3520" algn="r">
                        <a:lnSpc>
                          <a:spcPct val="115000"/>
                        </a:lnSpc>
                        <a:spcAft>
                          <a:spcPts val="0"/>
                        </a:spcAft>
                      </a:pPr>
                      <a:r>
                        <a:rPr lang="en-GB" sz="3200" b="1" dirty="0">
                          <a:solidFill>
                            <a:schemeClr val="accent2"/>
                          </a:solidFill>
                          <a:effectLst/>
                          <a:latin typeface="Calibri"/>
                          <a:ea typeface="Times New Roman"/>
                          <a:cs typeface="Times New Roman"/>
                        </a:rPr>
                        <a:t>19%</a:t>
                      </a:r>
                      <a:endParaRPr lang="en-GB" sz="2800" dirty="0">
                        <a:solidFill>
                          <a:schemeClr val="accent2"/>
                        </a:solidFill>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5830">
                <a:tc>
                  <a:txBody>
                    <a:bodyPr/>
                    <a:lstStyle/>
                    <a:p>
                      <a:pPr>
                        <a:lnSpc>
                          <a:spcPct val="115000"/>
                        </a:lnSpc>
                        <a:spcAft>
                          <a:spcPts val="0"/>
                        </a:spcAft>
                      </a:pPr>
                      <a:r>
                        <a:rPr lang="en-GB" sz="2800" b="1" dirty="0">
                          <a:solidFill>
                            <a:schemeClr val="accent2"/>
                          </a:solidFill>
                          <a:effectLst/>
                          <a:latin typeface="Calibri"/>
                          <a:ea typeface="Times New Roman"/>
                          <a:cs typeface="Times New Roman"/>
                        </a:rPr>
                        <a:t>Parma Ham </a:t>
                      </a:r>
                      <a:r>
                        <a:rPr lang="en-GB" sz="2800" b="1" dirty="0" smtClean="0">
                          <a:solidFill>
                            <a:schemeClr val="accent2"/>
                          </a:solidFill>
                          <a:effectLst/>
                          <a:latin typeface="Calibri"/>
                          <a:ea typeface="Times New Roman"/>
                          <a:cs typeface="Times New Roman"/>
                        </a:rPr>
                        <a:t>-PDO</a:t>
                      </a:r>
                      <a:endParaRPr lang="en-GB" sz="2400" dirty="0">
                        <a:solidFill>
                          <a:schemeClr val="accent2"/>
                        </a:solidFill>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3520" algn="r">
                        <a:lnSpc>
                          <a:spcPct val="115000"/>
                        </a:lnSpc>
                        <a:spcAft>
                          <a:spcPts val="0"/>
                        </a:spcAft>
                      </a:pPr>
                      <a:r>
                        <a:rPr lang="en-GB" sz="3200" b="1">
                          <a:solidFill>
                            <a:schemeClr val="accent2"/>
                          </a:solidFill>
                          <a:effectLst/>
                          <a:latin typeface="Calibri"/>
                          <a:ea typeface="Times New Roman"/>
                          <a:cs typeface="Times New Roman"/>
                        </a:rPr>
                        <a:t>741</a:t>
                      </a:r>
                      <a:endParaRPr lang="en-GB" sz="2800">
                        <a:solidFill>
                          <a:schemeClr val="accent2"/>
                        </a:solidFill>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3520" algn="r">
                        <a:lnSpc>
                          <a:spcPct val="115000"/>
                        </a:lnSpc>
                        <a:spcAft>
                          <a:spcPts val="0"/>
                        </a:spcAft>
                      </a:pPr>
                      <a:r>
                        <a:rPr lang="en-GB" sz="3200" b="1" dirty="0">
                          <a:solidFill>
                            <a:schemeClr val="accent2"/>
                          </a:solidFill>
                          <a:effectLst/>
                          <a:latin typeface="Calibri"/>
                          <a:ea typeface="Times New Roman"/>
                          <a:cs typeface="Times New Roman"/>
                        </a:rPr>
                        <a:t>11%</a:t>
                      </a:r>
                      <a:endParaRPr lang="en-GB" sz="2800" dirty="0">
                        <a:solidFill>
                          <a:schemeClr val="accent2"/>
                        </a:solidFill>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5830">
                <a:tc>
                  <a:txBody>
                    <a:bodyPr/>
                    <a:lstStyle/>
                    <a:p>
                      <a:pPr>
                        <a:lnSpc>
                          <a:spcPct val="115000"/>
                        </a:lnSpc>
                        <a:spcAft>
                          <a:spcPts val="0"/>
                        </a:spcAft>
                      </a:pPr>
                      <a:r>
                        <a:rPr lang="en-GB" sz="2800" b="1" dirty="0">
                          <a:solidFill>
                            <a:schemeClr val="accent2"/>
                          </a:solidFill>
                          <a:effectLst/>
                          <a:latin typeface="Calibri"/>
                          <a:ea typeface="Times New Roman"/>
                          <a:cs typeface="Times New Roman"/>
                        </a:rPr>
                        <a:t>Balsamic Vinegar PGI</a:t>
                      </a:r>
                      <a:endParaRPr lang="en-GB" sz="2400" dirty="0">
                        <a:solidFill>
                          <a:schemeClr val="accent2"/>
                        </a:solidFill>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3520" algn="r">
                        <a:lnSpc>
                          <a:spcPct val="115000"/>
                        </a:lnSpc>
                        <a:spcAft>
                          <a:spcPts val="0"/>
                        </a:spcAft>
                      </a:pPr>
                      <a:r>
                        <a:rPr lang="en-GB" sz="3200" b="1">
                          <a:solidFill>
                            <a:schemeClr val="accent2"/>
                          </a:solidFill>
                          <a:effectLst/>
                          <a:latin typeface="Calibri"/>
                          <a:ea typeface="Times New Roman"/>
                          <a:cs typeface="Times New Roman"/>
                        </a:rPr>
                        <a:t>387</a:t>
                      </a:r>
                      <a:endParaRPr lang="en-GB" sz="2800">
                        <a:solidFill>
                          <a:schemeClr val="accent2"/>
                        </a:solidFill>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3520" algn="r">
                        <a:lnSpc>
                          <a:spcPct val="115000"/>
                        </a:lnSpc>
                        <a:spcAft>
                          <a:spcPts val="0"/>
                        </a:spcAft>
                      </a:pPr>
                      <a:r>
                        <a:rPr lang="en-GB" sz="3200" b="1" dirty="0">
                          <a:solidFill>
                            <a:schemeClr val="accent2"/>
                          </a:solidFill>
                          <a:effectLst/>
                          <a:latin typeface="Calibri"/>
                          <a:ea typeface="Times New Roman"/>
                          <a:cs typeface="Times New Roman"/>
                        </a:rPr>
                        <a:t>6%</a:t>
                      </a:r>
                      <a:endParaRPr lang="en-GB" sz="2800" dirty="0">
                        <a:solidFill>
                          <a:schemeClr val="accent2"/>
                        </a:solidFill>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5830">
                <a:tc>
                  <a:txBody>
                    <a:bodyPr/>
                    <a:lstStyle/>
                    <a:p>
                      <a:pPr>
                        <a:lnSpc>
                          <a:spcPct val="115000"/>
                        </a:lnSpc>
                        <a:spcAft>
                          <a:spcPts val="0"/>
                        </a:spcAft>
                      </a:pPr>
                      <a:r>
                        <a:rPr lang="en-GB" sz="2800" b="1" dirty="0">
                          <a:solidFill>
                            <a:schemeClr val="accent2"/>
                          </a:solidFill>
                          <a:effectLst/>
                          <a:latin typeface="Calibri"/>
                          <a:ea typeface="Times New Roman"/>
                          <a:cs typeface="Times New Roman"/>
                        </a:rPr>
                        <a:t>“Bologna” PGI</a:t>
                      </a:r>
                      <a:endParaRPr lang="en-GB" sz="2400" dirty="0">
                        <a:solidFill>
                          <a:schemeClr val="accent2"/>
                        </a:solidFill>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3520" algn="r">
                        <a:lnSpc>
                          <a:spcPct val="115000"/>
                        </a:lnSpc>
                        <a:spcAft>
                          <a:spcPts val="0"/>
                        </a:spcAft>
                      </a:pPr>
                      <a:r>
                        <a:rPr lang="en-GB" sz="3200" b="1" dirty="0">
                          <a:solidFill>
                            <a:schemeClr val="accent2"/>
                          </a:solidFill>
                          <a:effectLst/>
                          <a:latin typeface="Calibri"/>
                          <a:ea typeface="Times New Roman"/>
                          <a:cs typeface="Times New Roman"/>
                        </a:rPr>
                        <a:t>230</a:t>
                      </a:r>
                      <a:endParaRPr lang="en-GB" sz="2800" dirty="0">
                        <a:solidFill>
                          <a:schemeClr val="accent2"/>
                        </a:solidFill>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3520" algn="r">
                        <a:lnSpc>
                          <a:spcPct val="115000"/>
                        </a:lnSpc>
                        <a:spcAft>
                          <a:spcPts val="0"/>
                        </a:spcAft>
                      </a:pPr>
                      <a:r>
                        <a:rPr lang="en-GB" sz="3200" b="1" dirty="0">
                          <a:solidFill>
                            <a:schemeClr val="accent2"/>
                          </a:solidFill>
                          <a:effectLst/>
                          <a:latin typeface="Calibri"/>
                          <a:ea typeface="Times New Roman"/>
                          <a:cs typeface="Times New Roman"/>
                        </a:rPr>
                        <a:t>4%</a:t>
                      </a:r>
                      <a:endParaRPr lang="en-GB" sz="2800" dirty="0">
                        <a:solidFill>
                          <a:schemeClr val="accent2"/>
                        </a:solidFill>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5830">
                <a:tc>
                  <a:txBody>
                    <a:bodyPr/>
                    <a:lstStyle/>
                    <a:p>
                      <a:pPr>
                        <a:lnSpc>
                          <a:spcPct val="115000"/>
                        </a:lnSpc>
                        <a:spcAft>
                          <a:spcPts val="0"/>
                        </a:spcAft>
                      </a:pPr>
                      <a:r>
                        <a:rPr lang="en-GB" sz="3200" b="1" dirty="0">
                          <a:solidFill>
                            <a:srgbClr val="C00000"/>
                          </a:solidFill>
                          <a:effectLst/>
                          <a:latin typeface="Calibri"/>
                          <a:ea typeface="Times New Roman"/>
                          <a:cs typeface="Times New Roman"/>
                        </a:rPr>
                        <a:t>Total four Turnover (</a:t>
                      </a:r>
                      <a:r>
                        <a:rPr lang="en-GB" sz="2400" b="1" dirty="0">
                          <a:solidFill>
                            <a:srgbClr val="C00000"/>
                          </a:solidFill>
                          <a:effectLst/>
                          <a:latin typeface="Calibri"/>
                          <a:ea typeface="Times New Roman"/>
                          <a:cs typeface="Times New Roman"/>
                        </a:rPr>
                        <a:t>Mio euro</a:t>
                      </a:r>
                      <a:r>
                        <a:rPr lang="en-GB" sz="3200" b="1" dirty="0">
                          <a:solidFill>
                            <a:srgbClr val="C00000"/>
                          </a:solidFill>
                          <a:effectLst/>
                          <a:latin typeface="Calibri"/>
                          <a:ea typeface="Times New Roman"/>
                          <a:cs typeface="Times New Roman"/>
                        </a:rPr>
                        <a:t>)</a:t>
                      </a:r>
                      <a:endParaRPr lang="en-GB" sz="28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R="223520" algn="r">
                        <a:lnSpc>
                          <a:spcPct val="115000"/>
                        </a:lnSpc>
                        <a:spcAft>
                          <a:spcPts val="0"/>
                        </a:spcAft>
                      </a:pPr>
                      <a:r>
                        <a:rPr lang="en-GB" sz="3200" b="1" dirty="0" smtClean="0">
                          <a:solidFill>
                            <a:srgbClr val="C00000"/>
                          </a:solidFill>
                          <a:effectLst/>
                          <a:latin typeface="Calibri"/>
                          <a:ea typeface="Times New Roman"/>
                          <a:cs typeface="Times New Roman"/>
                        </a:rPr>
                        <a:t>2,635</a:t>
                      </a:r>
                      <a:endParaRPr lang="en-GB" sz="28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R="223520" algn="r">
                        <a:lnSpc>
                          <a:spcPct val="115000"/>
                        </a:lnSpc>
                        <a:spcAft>
                          <a:spcPts val="0"/>
                        </a:spcAft>
                      </a:pPr>
                      <a:r>
                        <a:rPr lang="en-GB" sz="3200" b="1" dirty="0">
                          <a:solidFill>
                            <a:srgbClr val="C00000"/>
                          </a:solidFill>
                          <a:effectLst/>
                          <a:latin typeface="Calibri"/>
                          <a:ea typeface="Times New Roman"/>
                          <a:cs typeface="Times New Roman"/>
                        </a:rPr>
                        <a:t>40%</a:t>
                      </a:r>
                      <a:endParaRPr lang="en-GB" sz="28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65222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2800" b="1" dirty="0">
                          <a:solidFill>
                            <a:srgbClr val="C00000"/>
                          </a:solidFill>
                          <a:effectLst/>
                          <a:latin typeface="Calibri"/>
                          <a:ea typeface="Times New Roman"/>
                          <a:cs typeface="Times New Roman"/>
                        </a:rPr>
                        <a:t>TOTAL Italian </a:t>
                      </a:r>
                      <a:r>
                        <a:rPr lang="en-GB" sz="2800" b="1" dirty="0" smtClean="0">
                          <a:solidFill>
                            <a:srgbClr val="C00000"/>
                          </a:solidFill>
                          <a:effectLst/>
                          <a:latin typeface="Calibri"/>
                          <a:ea typeface="Times New Roman"/>
                          <a:cs typeface="Times New Roman"/>
                        </a:rPr>
                        <a:t>Turnover </a:t>
                      </a:r>
                      <a:r>
                        <a:rPr lang="en-GB" sz="3200" b="1" dirty="0" smtClean="0">
                          <a:solidFill>
                            <a:srgbClr val="C00000"/>
                          </a:solidFill>
                          <a:effectLst/>
                          <a:latin typeface="Calibri"/>
                          <a:ea typeface="Times New Roman"/>
                          <a:cs typeface="Times New Roman"/>
                        </a:rPr>
                        <a:t>(</a:t>
                      </a:r>
                      <a:r>
                        <a:rPr lang="en-GB" sz="2400" b="1" dirty="0" smtClean="0">
                          <a:solidFill>
                            <a:srgbClr val="C00000"/>
                          </a:solidFill>
                          <a:effectLst/>
                          <a:latin typeface="Calibri"/>
                          <a:ea typeface="Times New Roman"/>
                          <a:cs typeface="Times New Roman"/>
                        </a:rPr>
                        <a:t>Mio euro</a:t>
                      </a:r>
                      <a:r>
                        <a:rPr lang="en-GB" sz="3200" b="1" dirty="0" smtClean="0">
                          <a:solidFill>
                            <a:srgbClr val="C00000"/>
                          </a:solidFill>
                          <a:effectLst/>
                          <a:latin typeface="Calibri"/>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R="223520" algn="r">
                        <a:lnSpc>
                          <a:spcPct val="115000"/>
                        </a:lnSpc>
                        <a:spcAft>
                          <a:spcPts val="0"/>
                        </a:spcAft>
                      </a:pPr>
                      <a:r>
                        <a:rPr lang="en-GB" sz="3200" b="1" dirty="0">
                          <a:solidFill>
                            <a:srgbClr val="C00000"/>
                          </a:solidFill>
                          <a:effectLst/>
                          <a:latin typeface="Calibri"/>
                          <a:ea typeface="Times New Roman"/>
                          <a:cs typeface="Times New Roman"/>
                        </a:rPr>
                        <a:t>6,556</a:t>
                      </a:r>
                      <a:endParaRPr lang="en-GB" sz="28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R="223520" algn="r">
                        <a:lnSpc>
                          <a:spcPct val="115000"/>
                        </a:lnSpc>
                        <a:spcAft>
                          <a:spcPts val="0"/>
                        </a:spcAft>
                      </a:pPr>
                      <a:r>
                        <a:rPr lang="en-GB" sz="3200" b="1" dirty="0">
                          <a:solidFill>
                            <a:srgbClr val="C00000"/>
                          </a:solidFill>
                          <a:effectLst/>
                          <a:latin typeface="Calibri"/>
                          <a:ea typeface="Times New Roman"/>
                          <a:cs typeface="Times New Roman"/>
                        </a:rPr>
                        <a:t>100,0</a:t>
                      </a:r>
                      <a:endParaRPr lang="en-GB" sz="28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76525">
                <a:tc gridSpan="3">
                  <a:txBody>
                    <a:bodyPr/>
                    <a:lstStyle/>
                    <a:p>
                      <a:pPr>
                        <a:lnSpc>
                          <a:spcPct val="115000"/>
                        </a:lnSpc>
                        <a:spcAft>
                          <a:spcPts val="0"/>
                        </a:spcAft>
                      </a:pPr>
                      <a:r>
                        <a:rPr lang="it-IT" altLang="en-US" sz="2000" b="1" i="1" dirty="0" smtClean="0">
                          <a:solidFill>
                            <a:schemeClr val="accent2"/>
                          </a:solidFill>
                          <a:latin typeface="Times New Roman" pitchFamily="16" charset="0"/>
                        </a:rPr>
                        <a:t>Source: </a:t>
                      </a:r>
                      <a:r>
                        <a:rPr lang="it-IT" altLang="en-US" sz="2000" b="1" i="1" dirty="0" err="1" smtClean="0">
                          <a:solidFill>
                            <a:schemeClr val="accent2"/>
                          </a:solidFill>
                          <a:latin typeface="Times New Roman" pitchFamily="16" charset="0"/>
                        </a:rPr>
                        <a:t>Ismea-Qualivita</a:t>
                      </a:r>
                      <a:r>
                        <a:rPr lang="it-IT" altLang="en-US" sz="2000" b="1" i="1" dirty="0" smtClean="0">
                          <a:solidFill>
                            <a:schemeClr val="accent2"/>
                          </a:solidFill>
                          <a:latin typeface="Times New Roman" pitchFamily="16" charset="0"/>
                        </a:rPr>
                        <a:t> </a:t>
                      </a:r>
                      <a:r>
                        <a:rPr lang="it-IT" altLang="en-US" sz="2000" b="1" i="1" dirty="0" err="1" smtClean="0">
                          <a:solidFill>
                            <a:schemeClr val="accent2"/>
                          </a:solidFill>
                          <a:latin typeface="Times New Roman" pitchFamily="16" charset="0"/>
                        </a:rPr>
                        <a:t>Observatory</a:t>
                      </a:r>
                      <a:r>
                        <a:rPr lang="it-IT" altLang="en-US" sz="2000" b="1" i="1" dirty="0" smtClean="0">
                          <a:solidFill>
                            <a:schemeClr val="accent2"/>
                          </a:solidFill>
                          <a:latin typeface="Times New Roman" pitchFamily="16" charset="0"/>
                        </a:rPr>
                        <a:t>; 2014  Report)--  </a:t>
                      </a:r>
                      <a:endParaRPr lang="it-IT" altLang="en-US" sz="2800" b="1" i="1" dirty="0" smtClean="0">
                        <a:solidFill>
                          <a:schemeClr val="accent2"/>
                        </a:solidFill>
                        <a:latin typeface="Times New Roman" pitchFamily="16"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R="223520" algn="r">
                        <a:lnSpc>
                          <a:spcPct val="115000"/>
                        </a:lnSpc>
                        <a:spcAft>
                          <a:spcPts val="0"/>
                        </a:spcAft>
                      </a:pPr>
                      <a:endParaRPr lang="en-GB" sz="28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R="223520" algn="r">
                        <a:lnSpc>
                          <a:spcPct val="115000"/>
                        </a:lnSpc>
                        <a:spcAft>
                          <a:spcPts val="0"/>
                        </a:spcAft>
                      </a:pPr>
                      <a:endParaRPr lang="en-GB" sz="28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1"/>
          <p:cNvSpPr>
            <a:spLocks noChangeArrowheads="1"/>
          </p:cNvSpPr>
          <p:nvPr/>
        </p:nvSpPr>
        <p:spPr bwMode="auto">
          <a:xfrm>
            <a:off x="1303232" y="483518"/>
            <a:ext cx="11089674" cy="1036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5pPr>
            <a:lvl6pPr marL="25146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6pPr>
            <a:lvl7pPr marL="29718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7pPr>
            <a:lvl8pPr marL="34290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8pPr>
            <a:lvl9pPr marL="38862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9pPr>
          </a:lstStyle>
          <a:p>
            <a:pPr algn="ctr">
              <a:lnSpc>
                <a:spcPct val="100000"/>
              </a:lnSpc>
              <a:spcBef>
                <a:spcPct val="0"/>
              </a:spcBef>
              <a:buClrTx/>
              <a:buFontTx/>
              <a:buNone/>
            </a:pPr>
            <a:endParaRPr lang="it-IT" altLang="en-US" sz="4000" dirty="0" smtClean="0">
              <a:solidFill>
                <a:srgbClr val="299729"/>
              </a:solidFill>
              <a:latin typeface="Times New Roman" pitchFamily="16" charset="0"/>
            </a:endParaRPr>
          </a:p>
          <a:p>
            <a:pPr algn="l">
              <a:lnSpc>
                <a:spcPct val="100000"/>
              </a:lnSpc>
              <a:spcBef>
                <a:spcPct val="0"/>
              </a:spcBef>
              <a:buClrTx/>
              <a:buFontTx/>
              <a:buNone/>
            </a:pPr>
            <a:r>
              <a:rPr lang="it-IT" altLang="en-US" sz="4000" dirty="0" smtClean="0">
                <a:solidFill>
                  <a:srgbClr val="C00000"/>
                </a:solidFill>
                <a:latin typeface="Times New Roman" pitchFamily="16" charset="0"/>
              </a:rPr>
              <a:t> FOOD </a:t>
            </a:r>
            <a:r>
              <a:rPr lang="it-IT" altLang="en-US" sz="4000" dirty="0" err="1" smtClean="0">
                <a:solidFill>
                  <a:srgbClr val="C00000"/>
                </a:solidFill>
                <a:latin typeface="Times New Roman" pitchFamily="16" charset="0"/>
              </a:rPr>
              <a:t>Excellences</a:t>
            </a:r>
            <a:r>
              <a:rPr lang="it-IT" altLang="en-US" sz="4000" dirty="0" smtClean="0">
                <a:solidFill>
                  <a:srgbClr val="C00000"/>
                </a:solidFill>
                <a:latin typeface="Times New Roman" pitchFamily="16" charset="0"/>
              </a:rPr>
              <a:t>: </a:t>
            </a:r>
            <a:r>
              <a:rPr lang="it-IT" altLang="en-US" sz="3200" dirty="0" smtClean="0">
                <a:solidFill>
                  <a:srgbClr val="C00000"/>
                </a:solidFill>
              </a:rPr>
              <a:t>PDO </a:t>
            </a:r>
            <a:r>
              <a:rPr lang="it-IT" altLang="en-US" sz="3200" dirty="0">
                <a:solidFill>
                  <a:srgbClr val="C00000"/>
                </a:solidFill>
              </a:rPr>
              <a:t>and GPI </a:t>
            </a:r>
            <a:r>
              <a:rPr lang="it-IT" altLang="en-US" sz="3200" dirty="0" err="1">
                <a:solidFill>
                  <a:srgbClr val="C00000"/>
                </a:solidFill>
              </a:rPr>
              <a:t>products</a:t>
            </a:r>
            <a:endParaRPr lang="it-IT" altLang="en-US" sz="3200" dirty="0">
              <a:solidFill>
                <a:srgbClr val="C00000"/>
              </a:solidFill>
            </a:endParaRPr>
          </a:p>
          <a:p>
            <a:pPr algn="ctr">
              <a:lnSpc>
                <a:spcPct val="100000"/>
              </a:lnSpc>
              <a:spcBef>
                <a:spcPct val="0"/>
              </a:spcBef>
              <a:buClrTx/>
              <a:buFontTx/>
              <a:buNone/>
            </a:pPr>
            <a:endParaRPr lang="it-IT" altLang="en-US" sz="4000" dirty="0">
              <a:solidFill>
                <a:srgbClr val="299729"/>
              </a:solidFill>
              <a:latin typeface="Times New Roman" pitchFamily="16" charset="0"/>
            </a:endParaRPr>
          </a:p>
        </p:txBody>
      </p:sp>
      <p:sp>
        <p:nvSpPr>
          <p:cNvPr id="6" name="Rectangle 7"/>
          <p:cNvSpPr>
            <a:spLocks noChangeArrowheads="1"/>
          </p:cNvSpPr>
          <p:nvPr/>
        </p:nvSpPr>
        <p:spPr bwMode="auto">
          <a:xfrm>
            <a:off x="426380" y="4803998"/>
            <a:ext cx="5707679" cy="35283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27980" tIns="66550" rIns="127980" bIns="6655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5pPr>
            <a:lvl6pPr marL="25146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6pPr>
            <a:lvl7pPr marL="29718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7pPr>
            <a:lvl8pPr marL="34290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8pPr>
            <a:lvl9pPr marL="38862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9pPr>
          </a:lstStyle>
          <a:p>
            <a:pPr algn="l">
              <a:lnSpc>
                <a:spcPct val="100000"/>
              </a:lnSpc>
              <a:spcBef>
                <a:spcPct val="0"/>
              </a:spcBef>
              <a:buClrTx/>
              <a:buFontTx/>
              <a:buNone/>
            </a:pPr>
            <a:r>
              <a:rPr lang="it-IT" altLang="en-US" sz="2800" dirty="0" err="1" smtClean="0">
                <a:solidFill>
                  <a:schemeClr val="accent2"/>
                </a:solidFill>
              </a:rPr>
              <a:t>Main</a:t>
            </a:r>
            <a:r>
              <a:rPr lang="it-IT" altLang="en-US" sz="2800" dirty="0" smtClean="0">
                <a:solidFill>
                  <a:schemeClr val="accent2"/>
                </a:solidFill>
              </a:rPr>
              <a:t> </a:t>
            </a:r>
            <a:r>
              <a:rPr lang="it-IT" altLang="en-US" sz="2800" dirty="0" err="1" smtClean="0">
                <a:solidFill>
                  <a:schemeClr val="accent2"/>
                </a:solidFill>
              </a:rPr>
              <a:t>four</a:t>
            </a:r>
            <a:r>
              <a:rPr lang="it-IT" altLang="en-US" sz="2800" dirty="0" smtClean="0">
                <a:solidFill>
                  <a:schemeClr val="accent2"/>
                </a:solidFill>
              </a:rPr>
              <a:t> </a:t>
            </a:r>
          </a:p>
          <a:p>
            <a:pPr algn="l">
              <a:lnSpc>
                <a:spcPct val="100000"/>
              </a:lnSpc>
              <a:spcBef>
                <a:spcPct val="0"/>
              </a:spcBef>
              <a:buClrTx/>
              <a:buFontTx/>
              <a:buNone/>
            </a:pPr>
            <a:r>
              <a:rPr lang="it-IT" altLang="en-US" sz="2800" dirty="0" err="1" smtClean="0">
                <a:solidFill>
                  <a:schemeClr val="accent2"/>
                </a:solidFill>
              </a:rPr>
              <a:t>excellences</a:t>
            </a:r>
            <a:r>
              <a:rPr lang="it-IT" altLang="en-US" sz="2800" dirty="0" smtClean="0">
                <a:solidFill>
                  <a:schemeClr val="accent2"/>
                </a:solidFill>
              </a:rPr>
              <a:t> </a:t>
            </a:r>
          </a:p>
          <a:p>
            <a:pPr algn="l">
              <a:lnSpc>
                <a:spcPct val="100000"/>
              </a:lnSpc>
              <a:spcBef>
                <a:spcPct val="0"/>
              </a:spcBef>
              <a:buClrTx/>
              <a:buFontTx/>
              <a:buNone/>
            </a:pPr>
            <a:r>
              <a:rPr lang="it-IT" altLang="en-US" sz="2800" dirty="0" smtClean="0">
                <a:solidFill>
                  <a:schemeClr val="accent2"/>
                </a:solidFill>
              </a:rPr>
              <a:t>in </a:t>
            </a:r>
            <a:r>
              <a:rPr lang="it-IT" altLang="en-US" sz="2800" dirty="0" err="1" smtClean="0">
                <a:solidFill>
                  <a:schemeClr val="accent2"/>
                </a:solidFill>
              </a:rPr>
              <a:t>food</a:t>
            </a:r>
            <a:endParaRPr lang="it-IT" altLang="en-US" sz="2800" dirty="0">
              <a:solidFill>
                <a:schemeClr val="accent2"/>
              </a:solidFill>
            </a:endParaRPr>
          </a:p>
          <a:p>
            <a:pPr algn="l">
              <a:lnSpc>
                <a:spcPct val="100000"/>
              </a:lnSpc>
              <a:spcBef>
                <a:spcPct val="0"/>
              </a:spcBef>
              <a:buClrTx/>
              <a:buFontTx/>
              <a:buNone/>
            </a:pPr>
            <a:endParaRPr lang="it-IT" altLang="en-US" sz="2800" dirty="0" smtClean="0">
              <a:solidFill>
                <a:schemeClr val="accent2"/>
              </a:solidFill>
            </a:endParaRPr>
          </a:p>
          <a:p>
            <a:pPr algn="l">
              <a:lnSpc>
                <a:spcPct val="100000"/>
              </a:lnSpc>
              <a:spcBef>
                <a:spcPct val="0"/>
              </a:spcBef>
              <a:buClrTx/>
              <a:buFontTx/>
              <a:buNone/>
            </a:pPr>
            <a:r>
              <a:rPr lang="it-IT" altLang="en-US" sz="2800" dirty="0" err="1" smtClean="0">
                <a:solidFill>
                  <a:schemeClr val="accent2"/>
                </a:solidFill>
              </a:rPr>
              <a:t>About</a:t>
            </a:r>
            <a:r>
              <a:rPr lang="it-IT" altLang="en-US" sz="2800" dirty="0" smtClean="0">
                <a:solidFill>
                  <a:schemeClr val="accent2"/>
                </a:solidFill>
              </a:rPr>
              <a:t> 40% </a:t>
            </a:r>
          </a:p>
          <a:p>
            <a:pPr algn="l">
              <a:lnSpc>
                <a:spcPct val="100000"/>
              </a:lnSpc>
              <a:spcBef>
                <a:spcPct val="0"/>
              </a:spcBef>
              <a:buClrTx/>
              <a:buFontTx/>
              <a:buNone/>
            </a:pPr>
            <a:r>
              <a:rPr lang="it-IT" altLang="en-US" sz="2800" dirty="0" smtClean="0">
                <a:solidFill>
                  <a:schemeClr val="accent2"/>
                </a:solidFill>
              </a:rPr>
              <a:t>of </a:t>
            </a:r>
            <a:r>
              <a:rPr lang="it-IT" altLang="en-US" sz="2800" dirty="0" err="1" smtClean="0">
                <a:solidFill>
                  <a:schemeClr val="accent2"/>
                </a:solidFill>
              </a:rPr>
              <a:t>national</a:t>
            </a:r>
            <a:r>
              <a:rPr lang="it-IT" altLang="en-US" sz="2800" dirty="0" smtClean="0">
                <a:solidFill>
                  <a:schemeClr val="accent2"/>
                </a:solidFill>
              </a:rPr>
              <a:t> </a:t>
            </a:r>
          </a:p>
          <a:p>
            <a:pPr algn="l">
              <a:lnSpc>
                <a:spcPct val="100000"/>
              </a:lnSpc>
              <a:spcBef>
                <a:spcPct val="0"/>
              </a:spcBef>
              <a:buClrTx/>
              <a:buFontTx/>
              <a:buNone/>
            </a:pPr>
            <a:r>
              <a:rPr lang="it-IT" altLang="en-US" sz="2800" dirty="0" err="1" smtClean="0">
                <a:solidFill>
                  <a:schemeClr val="accent2"/>
                </a:solidFill>
              </a:rPr>
              <a:t>Italian</a:t>
            </a:r>
            <a:r>
              <a:rPr lang="it-IT" altLang="en-US" sz="2800" dirty="0" smtClean="0">
                <a:solidFill>
                  <a:schemeClr val="accent2"/>
                </a:solidFill>
              </a:rPr>
              <a:t> </a:t>
            </a:r>
            <a:r>
              <a:rPr lang="it-IT" altLang="en-US" sz="2800" dirty="0" err="1" smtClean="0">
                <a:solidFill>
                  <a:schemeClr val="accent2"/>
                </a:solidFill>
              </a:rPr>
              <a:t>tournover</a:t>
            </a:r>
            <a:endParaRPr lang="it-IT" altLang="en-US" sz="2800" dirty="0" smtClean="0">
              <a:solidFill>
                <a:schemeClr val="accent2"/>
              </a:solidFill>
            </a:endParaRPr>
          </a:p>
          <a:p>
            <a:pPr algn="l">
              <a:lnSpc>
                <a:spcPct val="100000"/>
              </a:lnSpc>
              <a:spcBef>
                <a:spcPct val="0"/>
              </a:spcBef>
              <a:buClrTx/>
              <a:buFontTx/>
              <a:buNone/>
            </a:pPr>
            <a:r>
              <a:rPr lang="it-IT" altLang="en-US" sz="2800" dirty="0" smtClean="0">
                <a:solidFill>
                  <a:schemeClr val="accent2"/>
                </a:solidFill>
              </a:rPr>
              <a:t>of PDO</a:t>
            </a:r>
          </a:p>
          <a:p>
            <a:pPr>
              <a:lnSpc>
                <a:spcPct val="100000"/>
              </a:lnSpc>
              <a:spcBef>
                <a:spcPct val="0"/>
              </a:spcBef>
              <a:buClrTx/>
              <a:buFontTx/>
              <a:buNone/>
            </a:pPr>
            <a:r>
              <a:rPr lang="it-IT" altLang="en-US" sz="3200" dirty="0" smtClean="0">
                <a:solidFill>
                  <a:schemeClr val="accent2"/>
                </a:solidFill>
              </a:rPr>
              <a:t> </a:t>
            </a:r>
          </a:p>
          <a:p>
            <a:pPr>
              <a:lnSpc>
                <a:spcPct val="100000"/>
              </a:lnSpc>
              <a:spcBef>
                <a:spcPct val="0"/>
              </a:spcBef>
              <a:buClrTx/>
              <a:buFontTx/>
              <a:buNone/>
            </a:pPr>
            <a:r>
              <a:rPr lang="it-IT" altLang="en-US" b="0" i="1" dirty="0" smtClean="0">
                <a:solidFill>
                  <a:schemeClr val="accent2"/>
                </a:solidFill>
                <a:latin typeface="Times New Roman" pitchFamily="16" charset="0"/>
              </a:rPr>
              <a:t>)</a:t>
            </a:r>
            <a:endParaRPr lang="it-IT" altLang="en-US" b="0" i="1" dirty="0">
              <a:solidFill>
                <a:schemeClr val="accent2"/>
              </a:solidFill>
              <a:latin typeface="Times New Roman" pitchFamily="16" charset="0"/>
            </a:endParaRPr>
          </a:p>
        </p:txBody>
      </p:sp>
      <p:sp>
        <p:nvSpPr>
          <p:cNvPr id="2" name="Rettangolo 1"/>
          <p:cNvSpPr/>
          <p:nvPr/>
        </p:nvSpPr>
        <p:spPr>
          <a:xfrm>
            <a:off x="380926" y="1347614"/>
            <a:ext cx="11678652" cy="2862322"/>
          </a:xfrm>
          <a:prstGeom prst="rect">
            <a:avLst/>
          </a:prstGeom>
        </p:spPr>
        <p:txBody>
          <a:bodyPr wrap="square">
            <a:spAutoFit/>
          </a:bodyPr>
          <a:lstStyle/>
          <a:p>
            <a:pPr algn="l"/>
            <a:r>
              <a:rPr lang="it-IT" b="1" i="1" dirty="0" smtClean="0">
                <a:solidFill>
                  <a:schemeClr val="accent2"/>
                </a:solidFill>
                <a:latin typeface="Times New Roman" pitchFamily="16" charset="0"/>
              </a:rPr>
              <a:t>PDO – How </a:t>
            </a:r>
            <a:r>
              <a:rPr lang="it-IT" b="1" i="1" dirty="0" err="1" smtClean="0">
                <a:solidFill>
                  <a:schemeClr val="accent2"/>
                </a:solidFill>
                <a:latin typeface="Times New Roman" pitchFamily="16" charset="0"/>
              </a:rPr>
              <a:t>Safety</a:t>
            </a:r>
            <a:r>
              <a:rPr lang="it-IT" b="1" i="1" dirty="0" smtClean="0">
                <a:solidFill>
                  <a:schemeClr val="accent2"/>
                </a:solidFill>
                <a:latin typeface="Times New Roman" pitchFamily="16" charset="0"/>
              </a:rPr>
              <a:t> and </a:t>
            </a:r>
            <a:r>
              <a:rPr lang="it-IT" b="1" i="1" dirty="0" err="1">
                <a:solidFill>
                  <a:schemeClr val="accent2"/>
                </a:solidFill>
                <a:latin typeface="Times New Roman" pitchFamily="16" charset="0"/>
              </a:rPr>
              <a:t>Q</a:t>
            </a:r>
            <a:r>
              <a:rPr lang="it-IT" b="1" i="1" dirty="0" err="1" smtClean="0">
                <a:solidFill>
                  <a:schemeClr val="accent2"/>
                </a:solidFill>
                <a:latin typeface="Times New Roman" pitchFamily="16" charset="0"/>
              </a:rPr>
              <a:t>uality</a:t>
            </a:r>
            <a:r>
              <a:rPr lang="it-IT" b="1" i="1" dirty="0" smtClean="0">
                <a:solidFill>
                  <a:schemeClr val="accent2"/>
                </a:solidFill>
                <a:latin typeface="Times New Roman" pitchFamily="16" charset="0"/>
              </a:rPr>
              <a:t> are </a:t>
            </a:r>
            <a:r>
              <a:rPr lang="it-IT" b="1" i="1" dirty="0" err="1" smtClean="0">
                <a:solidFill>
                  <a:schemeClr val="accent2"/>
                </a:solidFill>
                <a:latin typeface="Times New Roman" pitchFamily="16" charset="0"/>
              </a:rPr>
              <a:t>pursued</a:t>
            </a:r>
            <a:r>
              <a:rPr lang="it-IT" b="1" i="1" dirty="0" smtClean="0">
                <a:solidFill>
                  <a:schemeClr val="accent2"/>
                </a:solidFill>
                <a:latin typeface="Times New Roman" pitchFamily="16" charset="0"/>
              </a:rPr>
              <a:t> :</a:t>
            </a:r>
          </a:p>
          <a:p>
            <a:pPr algn="l"/>
            <a:r>
              <a:rPr lang="it-IT" sz="3200" b="1" i="1" dirty="0" smtClean="0">
                <a:solidFill>
                  <a:srgbClr val="C00000"/>
                </a:solidFill>
                <a:latin typeface="Times New Roman" pitchFamily="16" charset="0"/>
              </a:rPr>
              <a:t>- </a:t>
            </a:r>
            <a:r>
              <a:rPr lang="it-IT" sz="3200" b="1" i="1" dirty="0" err="1" smtClean="0">
                <a:solidFill>
                  <a:srgbClr val="C00000"/>
                </a:solidFill>
                <a:latin typeface="Times New Roman" pitchFamily="16" charset="0"/>
              </a:rPr>
              <a:t>Rules</a:t>
            </a:r>
            <a:r>
              <a:rPr lang="it-IT" sz="3200" b="1" i="1" dirty="0" smtClean="0">
                <a:solidFill>
                  <a:srgbClr val="C00000"/>
                </a:solidFill>
                <a:latin typeface="Times New Roman" pitchFamily="16" charset="0"/>
              </a:rPr>
              <a:t>, </a:t>
            </a:r>
            <a:r>
              <a:rPr lang="it-IT" sz="3200" b="1" i="1" dirty="0" err="1" smtClean="0">
                <a:solidFill>
                  <a:srgbClr val="C00000"/>
                </a:solidFill>
                <a:latin typeface="Times New Roman" pitchFamily="16" charset="0"/>
              </a:rPr>
              <a:t>standards</a:t>
            </a:r>
            <a:r>
              <a:rPr lang="it-IT" sz="3200" b="1" i="1" dirty="0" smtClean="0">
                <a:solidFill>
                  <a:srgbClr val="C00000"/>
                </a:solidFill>
                <a:latin typeface="Times New Roman" pitchFamily="16" charset="0"/>
              </a:rPr>
              <a:t> and </a:t>
            </a:r>
            <a:r>
              <a:rPr lang="it-IT" sz="3200" b="1" i="1" dirty="0" err="1" smtClean="0">
                <a:solidFill>
                  <a:srgbClr val="C00000"/>
                </a:solidFill>
                <a:latin typeface="Times New Roman" pitchFamily="16" charset="0"/>
              </a:rPr>
              <a:t>disciplinary</a:t>
            </a:r>
            <a:r>
              <a:rPr lang="it-IT" sz="3200" b="1" i="1" dirty="0" smtClean="0">
                <a:solidFill>
                  <a:srgbClr val="C00000"/>
                </a:solidFill>
                <a:latin typeface="Times New Roman" pitchFamily="16" charset="0"/>
              </a:rPr>
              <a:t> of production for </a:t>
            </a:r>
            <a:r>
              <a:rPr lang="it-IT" sz="3200" b="1" i="1" dirty="0" err="1" smtClean="0">
                <a:solidFill>
                  <a:srgbClr val="C00000"/>
                </a:solidFill>
                <a:latin typeface="Times New Roman" pitchFamily="16" charset="0"/>
              </a:rPr>
              <a:t>farmers</a:t>
            </a:r>
            <a:r>
              <a:rPr lang="it-IT" sz="3200" b="1" i="1" dirty="0" smtClean="0">
                <a:solidFill>
                  <a:srgbClr val="C00000"/>
                </a:solidFill>
                <a:latin typeface="Times New Roman" pitchFamily="16" charset="0"/>
              </a:rPr>
              <a:t>,</a:t>
            </a:r>
          </a:p>
          <a:p>
            <a:pPr algn="l"/>
            <a:r>
              <a:rPr lang="it-IT" sz="3200" b="1" i="1" dirty="0" smtClean="0">
                <a:solidFill>
                  <a:srgbClr val="C00000"/>
                </a:solidFill>
                <a:latin typeface="Times New Roman" pitchFamily="16" charset="0"/>
              </a:rPr>
              <a:t>processing and </a:t>
            </a:r>
            <a:r>
              <a:rPr lang="it-IT" sz="3200" b="1" i="1" dirty="0" err="1" smtClean="0">
                <a:solidFill>
                  <a:srgbClr val="C00000"/>
                </a:solidFill>
                <a:latin typeface="Times New Roman" pitchFamily="16" charset="0"/>
              </a:rPr>
              <a:t>seasoning</a:t>
            </a:r>
            <a:r>
              <a:rPr lang="it-IT" sz="3200" b="1" i="1" dirty="0" smtClean="0">
                <a:solidFill>
                  <a:srgbClr val="C00000"/>
                </a:solidFill>
                <a:latin typeface="Times New Roman" pitchFamily="16" charset="0"/>
              </a:rPr>
              <a:t> </a:t>
            </a:r>
            <a:r>
              <a:rPr lang="it-IT" sz="3200" b="1" i="1" dirty="0" err="1" smtClean="0">
                <a:solidFill>
                  <a:srgbClr val="C00000"/>
                </a:solidFill>
                <a:latin typeface="Times New Roman" pitchFamily="16" charset="0"/>
              </a:rPr>
              <a:t>firms</a:t>
            </a:r>
            <a:r>
              <a:rPr lang="it-IT" sz="3200" b="1" i="1" dirty="0" smtClean="0">
                <a:solidFill>
                  <a:srgbClr val="C00000"/>
                </a:solidFill>
                <a:latin typeface="Times New Roman" pitchFamily="16" charset="0"/>
              </a:rPr>
              <a:t>. </a:t>
            </a:r>
          </a:p>
          <a:p>
            <a:pPr algn="l"/>
            <a:endParaRPr lang="it-IT" sz="900" b="1" i="1" dirty="0" smtClean="0">
              <a:solidFill>
                <a:srgbClr val="C00000"/>
              </a:solidFill>
              <a:latin typeface="Times New Roman" pitchFamily="16" charset="0"/>
            </a:endParaRPr>
          </a:p>
          <a:p>
            <a:pPr algn="l"/>
            <a:r>
              <a:rPr lang="it-IT" sz="3200" b="1" i="1" dirty="0" smtClean="0">
                <a:solidFill>
                  <a:srgbClr val="C00000"/>
                </a:solidFill>
                <a:latin typeface="Times New Roman" pitchFamily="16" charset="0"/>
              </a:rPr>
              <a:t>- </a:t>
            </a:r>
            <a:r>
              <a:rPr lang="it-IT" sz="3200" b="1" i="1" dirty="0" err="1" smtClean="0">
                <a:solidFill>
                  <a:srgbClr val="C00000"/>
                </a:solidFill>
                <a:latin typeface="Times New Roman" pitchFamily="16" charset="0"/>
              </a:rPr>
              <a:t>Controls</a:t>
            </a:r>
            <a:r>
              <a:rPr lang="it-IT" sz="3200" b="1" i="1" dirty="0" smtClean="0">
                <a:solidFill>
                  <a:srgbClr val="C00000"/>
                </a:solidFill>
                <a:latin typeface="Times New Roman" pitchFamily="16" charset="0"/>
              </a:rPr>
              <a:t>  of </a:t>
            </a:r>
            <a:r>
              <a:rPr lang="it-IT" sz="3200" b="1" i="1" dirty="0" err="1" smtClean="0">
                <a:solidFill>
                  <a:srgbClr val="C00000"/>
                </a:solidFill>
                <a:latin typeface="Times New Roman" pitchFamily="16" charset="0"/>
              </a:rPr>
              <a:t>standards</a:t>
            </a:r>
            <a:r>
              <a:rPr lang="it-IT" sz="3200" b="1" i="1" dirty="0" smtClean="0">
                <a:solidFill>
                  <a:srgbClr val="C00000"/>
                </a:solidFill>
                <a:latin typeface="Times New Roman" pitchFamily="16" charset="0"/>
              </a:rPr>
              <a:t> and </a:t>
            </a:r>
            <a:r>
              <a:rPr lang="it-IT" sz="3200" b="1" i="1" dirty="0" err="1" smtClean="0">
                <a:solidFill>
                  <a:srgbClr val="C00000"/>
                </a:solidFill>
                <a:latin typeface="Times New Roman" pitchFamily="16" charset="0"/>
              </a:rPr>
              <a:t>quality</a:t>
            </a:r>
            <a:r>
              <a:rPr lang="it-IT" sz="3200" b="1" i="1" dirty="0" smtClean="0">
                <a:solidFill>
                  <a:srgbClr val="C00000"/>
                </a:solidFill>
                <a:latin typeface="Times New Roman" pitchFamily="16" charset="0"/>
              </a:rPr>
              <a:t> of </a:t>
            </a:r>
            <a:r>
              <a:rPr lang="it-IT" sz="3200" b="1" i="1" dirty="0" err="1" smtClean="0">
                <a:solidFill>
                  <a:srgbClr val="C00000"/>
                </a:solidFill>
                <a:latin typeface="Times New Roman" pitchFamily="16" charset="0"/>
              </a:rPr>
              <a:t>food</a:t>
            </a:r>
            <a:r>
              <a:rPr lang="it-IT" sz="3200" b="1" i="1" dirty="0" smtClean="0">
                <a:solidFill>
                  <a:srgbClr val="C00000"/>
                </a:solidFill>
                <a:latin typeface="Times New Roman" pitchFamily="16" charset="0"/>
              </a:rPr>
              <a:t>, </a:t>
            </a:r>
            <a:r>
              <a:rPr lang="it-IT" sz="3200" b="1" i="1" dirty="0" err="1" smtClean="0">
                <a:solidFill>
                  <a:srgbClr val="C00000"/>
                </a:solidFill>
                <a:latin typeface="Times New Roman" pitchFamily="16" charset="0"/>
              </a:rPr>
              <a:t>including</a:t>
            </a:r>
            <a:r>
              <a:rPr lang="it-IT" sz="3200" b="1" i="1" dirty="0" smtClean="0">
                <a:solidFill>
                  <a:srgbClr val="C00000"/>
                </a:solidFill>
                <a:latin typeface="Times New Roman" pitchFamily="16" charset="0"/>
              </a:rPr>
              <a:t> </a:t>
            </a:r>
            <a:r>
              <a:rPr lang="it-IT" sz="3200" b="1" i="1" dirty="0" err="1" smtClean="0">
                <a:solidFill>
                  <a:srgbClr val="C00000"/>
                </a:solidFill>
                <a:latin typeface="Times New Roman" pitchFamily="16" charset="0"/>
              </a:rPr>
              <a:t>traceability</a:t>
            </a:r>
            <a:r>
              <a:rPr lang="it-IT" sz="3200" b="1" i="1" dirty="0" smtClean="0">
                <a:solidFill>
                  <a:srgbClr val="C00000"/>
                </a:solidFill>
                <a:latin typeface="Times New Roman" pitchFamily="16" charset="0"/>
              </a:rPr>
              <a:t>  with a «</a:t>
            </a:r>
            <a:r>
              <a:rPr lang="it-IT" sz="3200" b="1" i="1" dirty="0" err="1" smtClean="0">
                <a:solidFill>
                  <a:srgbClr val="C00000"/>
                </a:solidFill>
                <a:latin typeface="Times New Roman" pitchFamily="16" charset="0"/>
              </a:rPr>
              <a:t>filieres</a:t>
            </a:r>
            <a:r>
              <a:rPr lang="it-IT" sz="3200" b="1" i="1" dirty="0" smtClean="0">
                <a:solidFill>
                  <a:srgbClr val="C00000"/>
                </a:solidFill>
                <a:latin typeface="Times New Roman" pitchFamily="16" charset="0"/>
              </a:rPr>
              <a:t> </a:t>
            </a:r>
            <a:r>
              <a:rPr lang="it-IT" sz="3200" b="1" i="1" dirty="0" err="1" smtClean="0">
                <a:solidFill>
                  <a:srgbClr val="C00000"/>
                </a:solidFill>
                <a:latin typeface="Times New Roman" pitchFamily="16" charset="0"/>
              </a:rPr>
              <a:t>approach</a:t>
            </a:r>
            <a:r>
              <a:rPr lang="it-IT" sz="3200" b="1" i="1" dirty="0" smtClean="0">
                <a:solidFill>
                  <a:srgbClr val="C00000"/>
                </a:solidFill>
                <a:latin typeface="Times New Roman" pitchFamily="16" charset="0"/>
              </a:rPr>
              <a:t>».</a:t>
            </a:r>
            <a:endParaRPr lang="en-GB" sz="3200" b="1" dirty="0">
              <a:solidFill>
                <a:srgbClr val="C00000"/>
              </a:solidFill>
            </a:endParaRPr>
          </a:p>
        </p:txBody>
      </p:sp>
      <p:sp>
        <p:nvSpPr>
          <p:cNvPr id="7" name="Text Box 2"/>
          <p:cNvSpPr txBox="1">
            <a:spLocks noChangeArrowheads="1"/>
          </p:cNvSpPr>
          <p:nvPr/>
        </p:nvSpPr>
        <p:spPr bwMode="auto">
          <a:xfrm>
            <a:off x="7437710" y="9124478"/>
            <a:ext cx="5256584" cy="442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27980" tIns="66550" rIns="127980" bIns="6655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5pPr>
            <a:lvl6pPr marL="25146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6pPr>
            <a:lvl7pPr marL="29718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7pPr>
            <a:lvl8pPr marL="34290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8pPr>
            <a:lvl9pPr marL="38862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9pPr>
          </a:lstStyle>
          <a:p>
            <a:pPr algn="r" eaLnBrk="0" hangingPunct="0">
              <a:spcBef>
                <a:spcPts val="889"/>
              </a:spcBef>
              <a:buClrTx/>
            </a:pPr>
            <a:r>
              <a:rPr lang="it-IT" altLang="en-US" sz="2000" b="0" i="1" dirty="0">
                <a:solidFill>
                  <a:srgbClr val="008000"/>
                </a:solidFill>
                <a:latin typeface="Times New Roman" pitchFamily="16" charset="0"/>
              </a:rPr>
              <a:t>Direzione</a:t>
            </a:r>
            <a:r>
              <a:rPr lang="it-IT" altLang="en-US" sz="2000" b="0" dirty="0">
                <a:solidFill>
                  <a:srgbClr val="008000"/>
                </a:solidFill>
                <a:latin typeface="Times New Roman" pitchFamily="16" charset="0"/>
              </a:rPr>
              <a:t> </a:t>
            </a:r>
            <a:r>
              <a:rPr lang="it-IT" altLang="en-US" sz="2000" b="0" i="1" dirty="0">
                <a:solidFill>
                  <a:srgbClr val="008000"/>
                </a:solidFill>
                <a:latin typeface="Times New Roman" pitchFamily="16" charset="0"/>
              </a:rPr>
              <a:t>Generale </a:t>
            </a:r>
            <a:r>
              <a:rPr lang="it-IT" altLang="en-US" sz="2000" b="0" i="1" dirty="0" smtClean="0">
                <a:solidFill>
                  <a:srgbClr val="008000"/>
                </a:solidFill>
                <a:latin typeface="Times New Roman" pitchFamily="16" charset="0"/>
              </a:rPr>
              <a:t>Agricoltura, Caccia e Pesca</a:t>
            </a:r>
            <a:r>
              <a:rPr lang="it-IT" altLang="en-US" sz="1400" b="0" dirty="0" smtClean="0">
                <a:solidFill>
                  <a:srgbClr val="008000"/>
                </a:solidFill>
                <a:latin typeface="Times New Roman" pitchFamily="16" charset="0"/>
              </a:rPr>
              <a:t> </a:t>
            </a:r>
            <a:endParaRPr lang="it-IT" altLang="en-US" sz="1400" b="0" dirty="0">
              <a:solidFill>
                <a:srgbClr val="008000"/>
              </a:solidFill>
              <a:latin typeface="Times New Roman" pitchFamily="16" charset="0"/>
            </a:endParaRPr>
          </a:p>
        </p:txBody>
      </p:sp>
    </p:spTree>
    <p:extLst>
      <p:ext uri="{BB962C8B-B14F-4D97-AF65-F5344CB8AC3E}">
        <p14:creationId xmlns:p14="http://schemas.microsoft.com/office/powerpoint/2010/main" val="38708524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3" cstate="print"/>
          <a:srcRect/>
          <a:stretch>
            <a:fillRect/>
          </a:stretch>
        </p:blipFill>
        <p:spPr bwMode="auto">
          <a:xfrm>
            <a:off x="241300" y="242888"/>
            <a:ext cx="2646363" cy="384175"/>
          </a:xfrm>
          <a:prstGeom prst="rect">
            <a:avLst/>
          </a:prstGeom>
          <a:noFill/>
          <a:ln w="9525" cap="flat">
            <a:noFill/>
            <a:round/>
            <a:headEnd/>
            <a:tailEnd/>
          </a:ln>
          <a:effectLst/>
        </p:spPr>
      </p:pic>
      <p:sp>
        <p:nvSpPr>
          <p:cNvPr id="21506" name="Rectangle 2"/>
          <p:cNvSpPr>
            <a:spLocks noChangeArrowheads="1"/>
          </p:cNvSpPr>
          <p:nvPr/>
        </p:nvSpPr>
        <p:spPr bwMode="auto">
          <a:xfrm>
            <a:off x="3081338" y="1581150"/>
            <a:ext cx="9398000" cy="1625600"/>
          </a:xfrm>
          <a:prstGeom prst="rect">
            <a:avLst/>
          </a:prstGeom>
          <a:noFill/>
          <a:ln w="9525" cap="flat">
            <a:noFill/>
            <a:round/>
            <a:headEnd/>
            <a:tailEnd/>
          </a:ln>
          <a:effectLst/>
        </p:spPr>
        <p:txBody>
          <a:bodyPr lIns="0" tIns="0" rIns="0" bIns="0" anchor="ctr"/>
          <a:lstStyle/>
          <a:p>
            <a:pPr algn="l">
              <a:lnSpc>
                <a:spcPct val="7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0">
                <a:solidFill>
                  <a:srgbClr val="D90015"/>
                </a:solidFill>
                <a:latin typeface="Arial" charset="0"/>
                <a:ea typeface="ヒラギノ角ゴ Pro W3" charset="0"/>
                <a:cs typeface="ヒラギノ角ゴ Pro W3" charset="0"/>
              </a:rPr>
              <a:t>Thank </a:t>
            </a:r>
            <a:r>
              <a:rPr lang="en-US" sz="10000" smtClean="0">
                <a:solidFill>
                  <a:srgbClr val="D90015"/>
                </a:solidFill>
                <a:latin typeface="Arial" charset="0"/>
                <a:ea typeface="ヒラギノ角ゴ Pro W3" charset="0"/>
                <a:cs typeface="ヒラギノ角ゴ Pro W3" charset="0"/>
              </a:rPr>
              <a:t>you.</a:t>
            </a:r>
            <a:endParaRPr lang="en-US" sz="10000" dirty="0">
              <a:solidFill>
                <a:srgbClr val="D90015"/>
              </a:solidFill>
              <a:latin typeface="Arial" charset="0"/>
              <a:ea typeface="ヒラギノ角ゴ Pro W3" charset="0"/>
              <a:cs typeface="ヒラギノ角ゴ Pro W3" charset="0"/>
            </a:endParaRPr>
          </a:p>
        </p:txBody>
      </p:sp>
      <p:sp>
        <p:nvSpPr>
          <p:cNvPr id="21507" name="Rectangle 3"/>
          <p:cNvSpPr>
            <a:spLocks noChangeArrowheads="1"/>
          </p:cNvSpPr>
          <p:nvPr/>
        </p:nvSpPr>
        <p:spPr bwMode="auto">
          <a:xfrm>
            <a:off x="524942" y="2971800"/>
            <a:ext cx="12182995" cy="4640510"/>
          </a:xfrm>
          <a:prstGeom prst="rect">
            <a:avLst/>
          </a:prstGeom>
          <a:noFill/>
          <a:ln w="9525" cap="flat">
            <a:noFill/>
            <a:round/>
            <a:headEnd/>
            <a:tailEnd/>
          </a:ln>
          <a:effectLst/>
        </p:spPr>
        <p:txBody>
          <a:bodyPr lIns="0" tIns="0" rIns="0" bIns="0" anchor="ctr"/>
          <a:lstStyle/>
          <a:p>
            <a:r>
              <a:rPr lang="it-IT" sz="2400" b="1" dirty="0">
                <a:solidFill>
                  <a:schemeClr val="accent2"/>
                </a:solidFill>
              </a:rPr>
              <a:t>Regione </a:t>
            </a:r>
            <a:r>
              <a:rPr lang="it-IT" sz="2400" b="1" dirty="0" smtClean="0">
                <a:solidFill>
                  <a:schemeClr val="accent2"/>
                </a:solidFill>
              </a:rPr>
              <a:t>Emilia-Romagna</a:t>
            </a:r>
          </a:p>
          <a:p>
            <a:endParaRPr lang="it-IT" sz="2400" b="1" dirty="0">
              <a:solidFill>
                <a:schemeClr val="accent2"/>
              </a:solidFill>
            </a:endParaRPr>
          </a:p>
          <a:p>
            <a:r>
              <a:rPr lang="it-IT" sz="2400" b="1" dirty="0" smtClean="0">
                <a:solidFill>
                  <a:srgbClr val="C00000"/>
                </a:solidFill>
              </a:rPr>
              <a:t>Links</a:t>
            </a:r>
            <a:endParaRPr lang="en-GB" sz="2400" dirty="0">
              <a:solidFill>
                <a:srgbClr val="C00000"/>
              </a:solidFill>
            </a:endParaRPr>
          </a:p>
          <a:p>
            <a:r>
              <a:rPr lang="it-IT" sz="2400" b="1" dirty="0" smtClean="0">
                <a:solidFill>
                  <a:schemeClr val="accent2"/>
                </a:solidFill>
              </a:rPr>
              <a:t>Rapporto </a:t>
            </a:r>
            <a:r>
              <a:rPr lang="it-IT" sz="2400" b="1" dirty="0" smtClean="0">
                <a:solidFill>
                  <a:schemeClr val="accent2"/>
                </a:solidFill>
              </a:rPr>
              <a:t>2015«The </a:t>
            </a:r>
            <a:r>
              <a:rPr lang="it-IT" sz="2400" b="1" dirty="0" err="1" smtClean="0">
                <a:solidFill>
                  <a:schemeClr val="accent2"/>
                </a:solidFill>
              </a:rPr>
              <a:t>agrifood</a:t>
            </a:r>
            <a:r>
              <a:rPr lang="it-IT" sz="2400" b="1" dirty="0" smtClean="0">
                <a:solidFill>
                  <a:schemeClr val="accent2"/>
                </a:solidFill>
              </a:rPr>
              <a:t> </a:t>
            </a:r>
            <a:r>
              <a:rPr lang="it-IT" sz="2400" b="1" dirty="0" err="1" smtClean="0">
                <a:solidFill>
                  <a:schemeClr val="accent2"/>
                </a:solidFill>
              </a:rPr>
              <a:t>system</a:t>
            </a:r>
            <a:r>
              <a:rPr lang="it-IT" sz="2400" b="1" dirty="0" smtClean="0">
                <a:solidFill>
                  <a:schemeClr val="accent2"/>
                </a:solidFill>
              </a:rPr>
              <a:t> in Emilia-Romagna» e-Book:</a:t>
            </a:r>
            <a:endParaRPr lang="en-GB" sz="2400" dirty="0">
              <a:solidFill>
                <a:schemeClr val="accent2"/>
              </a:solidFill>
            </a:endParaRPr>
          </a:p>
          <a:p>
            <a:r>
              <a:rPr lang="it-IT" sz="2400" dirty="0">
                <a:solidFill>
                  <a:schemeClr val="accent2"/>
                </a:solidFill>
              </a:rPr>
              <a:t>http://</a:t>
            </a:r>
            <a:r>
              <a:rPr lang="it-IT" sz="2400" dirty="0" smtClean="0">
                <a:solidFill>
                  <a:schemeClr val="tx2"/>
                </a:solidFill>
              </a:rPr>
              <a:t>agricoltura.regione.emilia-romagna.it/entra-in-regione/statistica-e-osservatorio/sistema-agro-alimentare/rapporto-2015/rapporto-2015</a:t>
            </a:r>
            <a:endParaRPr lang="en-GB" sz="2400" dirty="0">
              <a:solidFill>
                <a:schemeClr val="tx2"/>
              </a:solidFill>
            </a:endParaRPr>
          </a:p>
          <a:p>
            <a:r>
              <a:rPr lang="it-IT" sz="2400" dirty="0">
                <a:solidFill>
                  <a:schemeClr val="tx2"/>
                </a:solidFill>
              </a:rPr>
              <a:t>	</a:t>
            </a:r>
            <a:endParaRPr lang="en-GB" sz="2400" dirty="0">
              <a:solidFill>
                <a:schemeClr val="tx2"/>
              </a:solidFill>
            </a:endParaRPr>
          </a:p>
          <a:p>
            <a:pPr algn="l"/>
            <a:r>
              <a:rPr lang="it-IT" sz="2400" b="1" dirty="0" smtClean="0">
                <a:solidFill>
                  <a:schemeClr val="accent2"/>
                </a:solidFill>
              </a:rPr>
              <a:t>			The </a:t>
            </a:r>
            <a:r>
              <a:rPr lang="it-IT" sz="2400" b="1" dirty="0" err="1" smtClean="0">
                <a:solidFill>
                  <a:schemeClr val="accent2"/>
                </a:solidFill>
              </a:rPr>
              <a:t>program</a:t>
            </a:r>
            <a:r>
              <a:rPr lang="it-IT" sz="2400" b="1" dirty="0" smtClean="0">
                <a:solidFill>
                  <a:schemeClr val="accent2"/>
                </a:solidFill>
              </a:rPr>
              <a:t> of </a:t>
            </a:r>
            <a:r>
              <a:rPr lang="it-IT" sz="2400" b="1" dirty="0" err="1" smtClean="0">
                <a:solidFill>
                  <a:schemeClr val="accent2"/>
                </a:solidFill>
              </a:rPr>
              <a:t>Rural</a:t>
            </a:r>
            <a:r>
              <a:rPr lang="it-IT" sz="2400" b="1" dirty="0" smtClean="0">
                <a:solidFill>
                  <a:schemeClr val="accent2"/>
                </a:solidFill>
              </a:rPr>
              <a:t> Development for 2014- 2020</a:t>
            </a:r>
            <a:r>
              <a:rPr lang="it-IT" sz="2400" dirty="0">
                <a:solidFill>
                  <a:schemeClr val="tx2"/>
                </a:solidFill>
              </a:rPr>
              <a:t> </a:t>
            </a:r>
            <a:r>
              <a:rPr lang="en-GB" sz="2400" dirty="0">
                <a:solidFill>
                  <a:schemeClr val="tx2"/>
                </a:solidFill>
              </a:rPr>
              <a:t> </a:t>
            </a:r>
            <a:r>
              <a:rPr lang="en-GB" sz="2400" dirty="0" smtClean="0">
                <a:solidFill>
                  <a:schemeClr val="tx2"/>
                </a:solidFill>
              </a:rPr>
              <a:t>       </a:t>
            </a:r>
          </a:p>
          <a:p>
            <a:pPr algn="l"/>
            <a:endParaRPr lang="en-GB" sz="2400" dirty="0">
              <a:solidFill>
                <a:schemeClr val="tx2"/>
              </a:solidFill>
            </a:endParaRPr>
          </a:p>
          <a:p>
            <a:pPr algn="l"/>
            <a:r>
              <a:rPr lang="it-IT" sz="2400" dirty="0" smtClean="0">
                <a:solidFill>
                  <a:schemeClr val="tx2"/>
                </a:solidFill>
              </a:rPr>
              <a:t>			http</a:t>
            </a:r>
            <a:r>
              <a:rPr lang="it-IT" sz="2400" dirty="0">
                <a:solidFill>
                  <a:schemeClr val="tx2"/>
                </a:solidFill>
              </a:rPr>
              <a:t>://agricoltura.regione.emilia-romagna.it/psr-2014-2020</a:t>
            </a:r>
            <a:endParaRPr lang="en-GB" sz="2400" dirty="0">
              <a:solidFill>
                <a:schemeClr val="tx2"/>
              </a:solidFill>
            </a:endParaRPr>
          </a:p>
        </p:txBody>
      </p:sp>
      <p:sp>
        <p:nvSpPr>
          <p:cNvPr id="7" name="Text Box 2"/>
          <p:cNvSpPr txBox="1">
            <a:spLocks noChangeArrowheads="1"/>
          </p:cNvSpPr>
          <p:nvPr/>
        </p:nvSpPr>
        <p:spPr bwMode="auto">
          <a:xfrm>
            <a:off x="7437710" y="9124478"/>
            <a:ext cx="5256584" cy="442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27980" tIns="66550" rIns="127980" bIns="6655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5pPr>
            <a:lvl6pPr marL="25146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6pPr>
            <a:lvl7pPr marL="29718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7pPr>
            <a:lvl8pPr marL="34290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8pPr>
            <a:lvl9pPr marL="38862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9pPr>
          </a:lstStyle>
          <a:p>
            <a:pPr algn="r" eaLnBrk="0" hangingPunct="0">
              <a:spcBef>
                <a:spcPts val="889"/>
              </a:spcBef>
              <a:buClrTx/>
            </a:pPr>
            <a:r>
              <a:rPr lang="it-IT" altLang="en-US" sz="2000" b="0" i="1" dirty="0">
                <a:solidFill>
                  <a:srgbClr val="008000"/>
                </a:solidFill>
                <a:latin typeface="Times New Roman" pitchFamily="16" charset="0"/>
              </a:rPr>
              <a:t>Direzione</a:t>
            </a:r>
            <a:r>
              <a:rPr lang="it-IT" altLang="en-US" sz="2000" b="0" dirty="0">
                <a:solidFill>
                  <a:srgbClr val="008000"/>
                </a:solidFill>
                <a:latin typeface="Times New Roman" pitchFamily="16" charset="0"/>
              </a:rPr>
              <a:t> </a:t>
            </a:r>
            <a:r>
              <a:rPr lang="it-IT" altLang="en-US" sz="2000" b="0" i="1" dirty="0">
                <a:solidFill>
                  <a:srgbClr val="008000"/>
                </a:solidFill>
                <a:latin typeface="Times New Roman" pitchFamily="16" charset="0"/>
              </a:rPr>
              <a:t>Generale </a:t>
            </a:r>
            <a:r>
              <a:rPr lang="it-IT" altLang="en-US" sz="2000" b="0" i="1" dirty="0" smtClean="0">
                <a:solidFill>
                  <a:srgbClr val="008000"/>
                </a:solidFill>
                <a:latin typeface="Times New Roman" pitchFamily="16" charset="0"/>
              </a:rPr>
              <a:t>Agricoltura, Caccia e Pesca</a:t>
            </a:r>
            <a:r>
              <a:rPr lang="it-IT" altLang="en-US" sz="1400" b="0" dirty="0" smtClean="0">
                <a:solidFill>
                  <a:srgbClr val="008000"/>
                </a:solidFill>
                <a:latin typeface="Times New Roman" pitchFamily="16" charset="0"/>
              </a:rPr>
              <a:t> </a:t>
            </a:r>
            <a:endParaRPr lang="it-IT" altLang="en-US" sz="1400" b="0" dirty="0">
              <a:solidFill>
                <a:srgbClr val="008000"/>
              </a:solidFill>
              <a:latin typeface="Times New Roman" pitchFamily="16" charset="0"/>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95" name="Text Box 23"/>
          <p:cNvSpPr txBox="1">
            <a:spLocks noChangeArrowheads="1"/>
          </p:cNvSpPr>
          <p:nvPr/>
        </p:nvSpPr>
        <p:spPr bwMode="auto">
          <a:xfrm>
            <a:off x="5418005" y="9318590"/>
            <a:ext cx="758521" cy="439074"/>
          </a:xfrm>
          <a:prstGeom prst="rect">
            <a:avLst/>
          </a:prstGeom>
          <a:noFill/>
          <a:ln w="9525">
            <a:noFill/>
            <a:miter lim="800000"/>
            <a:headEnd/>
            <a:tailEnd/>
          </a:ln>
          <a:effectLst/>
        </p:spPr>
        <p:txBody>
          <a:bodyPr lIns="130028" tIns="65014" rIns="130028" bIns="65014">
            <a:spAutoFit/>
          </a:bodyPr>
          <a:lstStyle/>
          <a:p>
            <a:pPr algn="ctr"/>
            <a:fld id="{9D99DA99-D194-4720-AE35-6F87F52E4BA8}" type="slidenum">
              <a:rPr lang="it-IT" sz="2000">
                <a:latin typeface="Times New Roman" pitchFamily="18" charset="0"/>
              </a:rPr>
              <a:pPr algn="ctr"/>
              <a:t>3</a:t>
            </a:fld>
            <a:endParaRPr lang="it-IT" sz="2600" i="1" dirty="0">
              <a:latin typeface="Times New Roman" pitchFamily="18" charset="0"/>
            </a:endParaRPr>
          </a:p>
        </p:txBody>
      </p:sp>
      <p:sp>
        <p:nvSpPr>
          <p:cNvPr id="27" name="CasellaDiTesto 26"/>
          <p:cNvSpPr txBox="1"/>
          <p:nvPr/>
        </p:nvSpPr>
        <p:spPr>
          <a:xfrm>
            <a:off x="927005" y="2427734"/>
            <a:ext cx="11390709" cy="5486610"/>
          </a:xfrm>
          <a:prstGeom prst="rect">
            <a:avLst/>
          </a:prstGeom>
          <a:noFill/>
        </p:spPr>
        <p:txBody>
          <a:bodyPr wrap="square" lIns="130028" tIns="65014" rIns="130028" bIns="65014" rtlCol="0">
            <a:spAutoFit/>
          </a:bodyPr>
          <a:lstStyle/>
          <a:p>
            <a:pPr algn="l"/>
            <a:r>
              <a:rPr lang="en-CA" b="1" dirty="0">
                <a:solidFill>
                  <a:schemeClr val="accent2"/>
                </a:solidFill>
              </a:rPr>
              <a:t>An agriculture that is respectful of the environment</a:t>
            </a:r>
            <a:r>
              <a:rPr lang="en-CA" sz="3200" dirty="0" smtClean="0">
                <a:solidFill>
                  <a:schemeClr val="tx1"/>
                </a:solidFill>
              </a:rPr>
              <a:t>:</a:t>
            </a:r>
          </a:p>
          <a:p>
            <a:pPr algn="l"/>
            <a:endParaRPr lang="en-CA" sz="1600" dirty="0">
              <a:solidFill>
                <a:schemeClr val="tx1"/>
              </a:solidFill>
            </a:endParaRPr>
          </a:p>
          <a:p>
            <a:pPr algn="l">
              <a:buClr>
                <a:srgbClr val="C00000"/>
              </a:buClr>
            </a:pPr>
            <a:r>
              <a:rPr lang="en-CA" sz="3200" b="1" dirty="0" smtClean="0">
                <a:solidFill>
                  <a:srgbClr val="C00000"/>
                </a:solidFill>
              </a:rPr>
              <a:t>The </a:t>
            </a:r>
            <a:r>
              <a:rPr lang="en-CA" sz="3200" b="1" dirty="0">
                <a:solidFill>
                  <a:srgbClr val="C00000"/>
                </a:solidFill>
              </a:rPr>
              <a:t>main axes of development policies </a:t>
            </a:r>
            <a:r>
              <a:rPr lang="en-CA" sz="3200" b="1" dirty="0" smtClean="0">
                <a:solidFill>
                  <a:srgbClr val="C00000"/>
                </a:solidFill>
              </a:rPr>
              <a:t>:</a:t>
            </a:r>
            <a:endParaRPr lang="en-CA" sz="3200" b="1" dirty="0">
              <a:solidFill>
                <a:srgbClr val="C00000"/>
              </a:solidFill>
            </a:endParaRPr>
          </a:p>
          <a:p>
            <a:pPr algn="l">
              <a:buClr>
                <a:srgbClr val="C00000"/>
              </a:buClr>
              <a:buFontTx/>
              <a:buChar char="‒"/>
            </a:pPr>
            <a:r>
              <a:rPr lang="en-CA" sz="2800" b="1" dirty="0" smtClean="0">
                <a:solidFill>
                  <a:schemeClr val="accent2"/>
                </a:solidFill>
              </a:rPr>
              <a:t> Safety</a:t>
            </a:r>
            <a:r>
              <a:rPr lang="en-CA" sz="2800" b="1" dirty="0">
                <a:solidFill>
                  <a:schemeClr val="accent2"/>
                </a:solidFill>
              </a:rPr>
              <a:t>, reliability, quality and </a:t>
            </a:r>
            <a:r>
              <a:rPr lang="en-CA" sz="2800" b="1" dirty="0" smtClean="0">
                <a:solidFill>
                  <a:schemeClr val="accent2"/>
                </a:solidFill>
              </a:rPr>
              <a:t>precision,</a:t>
            </a:r>
          </a:p>
          <a:p>
            <a:pPr algn="l">
              <a:buClr>
                <a:srgbClr val="C00000"/>
              </a:buClr>
              <a:buFontTx/>
              <a:buChar char="‒"/>
            </a:pPr>
            <a:r>
              <a:rPr lang="it-IT" sz="2800" b="1" dirty="0" smtClean="0">
                <a:solidFill>
                  <a:schemeClr val="accent2"/>
                </a:solidFill>
              </a:rPr>
              <a:t> </a:t>
            </a:r>
            <a:r>
              <a:rPr lang="it-IT" sz="2800" b="1" dirty="0" err="1" smtClean="0">
                <a:solidFill>
                  <a:schemeClr val="accent2"/>
                </a:solidFill>
              </a:rPr>
              <a:t>Research</a:t>
            </a:r>
            <a:r>
              <a:rPr lang="it-IT" sz="2800" b="1" dirty="0" smtClean="0">
                <a:solidFill>
                  <a:schemeClr val="accent2"/>
                </a:solidFill>
              </a:rPr>
              <a:t> </a:t>
            </a:r>
            <a:r>
              <a:rPr lang="it-IT" sz="2800" b="1" dirty="0">
                <a:solidFill>
                  <a:schemeClr val="accent2"/>
                </a:solidFill>
              </a:rPr>
              <a:t>and </a:t>
            </a:r>
            <a:r>
              <a:rPr lang="it-IT" sz="2800" b="1" dirty="0" err="1">
                <a:solidFill>
                  <a:schemeClr val="accent2"/>
                </a:solidFill>
              </a:rPr>
              <a:t>innovation</a:t>
            </a:r>
            <a:r>
              <a:rPr lang="it-IT" sz="2800" b="1" dirty="0">
                <a:solidFill>
                  <a:schemeClr val="accent2"/>
                </a:solidFill>
              </a:rPr>
              <a:t> to produce more and </a:t>
            </a:r>
            <a:r>
              <a:rPr lang="it-IT" sz="2800" b="1" dirty="0" err="1">
                <a:solidFill>
                  <a:schemeClr val="accent2"/>
                </a:solidFill>
              </a:rPr>
              <a:t>better</a:t>
            </a:r>
            <a:r>
              <a:rPr lang="it-IT" sz="2800" b="1" dirty="0">
                <a:solidFill>
                  <a:schemeClr val="accent2"/>
                </a:solidFill>
              </a:rPr>
              <a:t>, </a:t>
            </a:r>
            <a:endParaRPr lang="it-IT" sz="2800" b="1" dirty="0" smtClean="0">
              <a:solidFill>
                <a:schemeClr val="accent2"/>
              </a:solidFill>
            </a:endParaRPr>
          </a:p>
          <a:p>
            <a:pPr algn="l">
              <a:buClr>
                <a:srgbClr val="C00000"/>
              </a:buClr>
              <a:buFontTx/>
              <a:buChar char="‒"/>
            </a:pPr>
            <a:r>
              <a:rPr lang="it-IT" sz="2800" b="1" dirty="0">
                <a:solidFill>
                  <a:schemeClr val="accent2"/>
                </a:solidFill>
              </a:rPr>
              <a:t> </a:t>
            </a:r>
            <a:r>
              <a:rPr lang="it-IT" sz="2800" b="1" dirty="0" err="1" smtClean="0">
                <a:solidFill>
                  <a:schemeClr val="accent2"/>
                </a:solidFill>
              </a:rPr>
              <a:t>Making</a:t>
            </a:r>
            <a:r>
              <a:rPr lang="it-IT" sz="2800" b="1" dirty="0" smtClean="0">
                <a:solidFill>
                  <a:schemeClr val="accent2"/>
                </a:solidFill>
              </a:rPr>
              <a:t> </a:t>
            </a:r>
            <a:r>
              <a:rPr lang="it-IT" sz="2800" b="1" dirty="0">
                <a:solidFill>
                  <a:schemeClr val="accent2"/>
                </a:solidFill>
              </a:rPr>
              <a:t>the best use of </a:t>
            </a:r>
            <a:r>
              <a:rPr lang="it-IT" sz="2800" b="1" dirty="0" err="1">
                <a:solidFill>
                  <a:schemeClr val="accent2"/>
                </a:solidFill>
              </a:rPr>
              <a:t>natural</a:t>
            </a:r>
            <a:r>
              <a:rPr lang="it-IT" sz="2800" b="1" dirty="0">
                <a:solidFill>
                  <a:schemeClr val="accent2"/>
                </a:solidFill>
              </a:rPr>
              <a:t> </a:t>
            </a:r>
            <a:r>
              <a:rPr lang="it-IT" sz="2800" b="1" dirty="0" err="1">
                <a:solidFill>
                  <a:schemeClr val="accent2"/>
                </a:solidFill>
              </a:rPr>
              <a:t>resources</a:t>
            </a:r>
            <a:r>
              <a:rPr lang="it-IT" sz="2800" b="1" dirty="0">
                <a:solidFill>
                  <a:schemeClr val="accent2"/>
                </a:solidFill>
              </a:rPr>
              <a:t>.</a:t>
            </a:r>
            <a:endParaRPr lang="en-CA" sz="2800" b="1" dirty="0">
              <a:solidFill>
                <a:schemeClr val="accent2"/>
              </a:solidFill>
            </a:endParaRPr>
          </a:p>
          <a:p>
            <a:pPr algn="l">
              <a:buClr>
                <a:srgbClr val="C00000"/>
              </a:buClr>
              <a:buFontTx/>
              <a:buChar char="‒"/>
            </a:pPr>
            <a:r>
              <a:rPr lang="en-CA" sz="2800" b="1" dirty="0" smtClean="0">
                <a:solidFill>
                  <a:schemeClr val="accent2"/>
                </a:solidFill>
              </a:rPr>
              <a:t> no GMOs</a:t>
            </a:r>
          </a:p>
          <a:p>
            <a:pPr algn="l">
              <a:buClr>
                <a:srgbClr val="C00000"/>
              </a:buClr>
            </a:pPr>
            <a:endParaRPr lang="en-CA" sz="2800" dirty="0">
              <a:solidFill>
                <a:schemeClr val="tx1"/>
              </a:solidFill>
            </a:endParaRPr>
          </a:p>
          <a:p>
            <a:pPr algn="l">
              <a:buClr>
                <a:srgbClr val="C00000"/>
              </a:buClr>
            </a:pPr>
            <a:r>
              <a:rPr lang="it-IT" sz="3200" b="1" dirty="0">
                <a:solidFill>
                  <a:srgbClr val="C00000"/>
                </a:solidFill>
              </a:rPr>
              <a:t>The Organic and </a:t>
            </a:r>
            <a:r>
              <a:rPr lang="it-IT" sz="3200" b="1" dirty="0" err="1">
                <a:solidFill>
                  <a:srgbClr val="C00000"/>
                </a:solidFill>
              </a:rPr>
              <a:t>integrated</a:t>
            </a:r>
            <a:r>
              <a:rPr lang="it-IT" sz="3200" b="1" dirty="0">
                <a:solidFill>
                  <a:srgbClr val="C00000"/>
                </a:solidFill>
              </a:rPr>
              <a:t> production </a:t>
            </a:r>
            <a:r>
              <a:rPr lang="it-IT" sz="3200" b="1" dirty="0" err="1" smtClean="0">
                <a:solidFill>
                  <a:srgbClr val="C00000"/>
                </a:solidFill>
              </a:rPr>
              <a:t>interst</a:t>
            </a:r>
            <a:r>
              <a:rPr lang="it-IT" sz="3200" b="1" dirty="0" smtClean="0">
                <a:solidFill>
                  <a:srgbClr val="C00000"/>
                </a:solidFill>
              </a:rPr>
              <a:t> </a:t>
            </a:r>
            <a:r>
              <a:rPr lang="it-IT" sz="3200" b="1" dirty="0" err="1">
                <a:solidFill>
                  <a:srgbClr val="C00000"/>
                </a:solidFill>
              </a:rPr>
              <a:t>about</a:t>
            </a:r>
            <a:r>
              <a:rPr lang="it-IT" sz="3200" b="1" dirty="0">
                <a:solidFill>
                  <a:srgbClr val="C00000"/>
                </a:solidFill>
              </a:rPr>
              <a:t> </a:t>
            </a:r>
            <a:r>
              <a:rPr lang="it-IT" sz="3200" b="1" dirty="0" smtClean="0">
                <a:solidFill>
                  <a:srgbClr val="C00000"/>
                </a:solidFill>
              </a:rPr>
              <a:t>250,000 </a:t>
            </a:r>
            <a:r>
              <a:rPr lang="it-IT" sz="3200" b="1" dirty="0" err="1" smtClean="0">
                <a:solidFill>
                  <a:srgbClr val="C00000"/>
                </a:solidFill>
              </a:rPr>
              <a:t>hectares</a:t>
            </a:r>
            <a:r>
              <a:rPr lang="it-IT" sz="3200" b="1" dirty="0" smtClean="0">
                <a:solidFill>
                  <a:srgbClr val="C00000"/>
                </a:solidFill>
              </a:rPr>
              <a:t> (UAA) </a:t>
            </a:r>
            <a:r>
              <a:rPr lang="it-IT" sz="3200" b="1" dirty="0">
                <a:solidFill>
                  <a:srgbClr val="C00000"/>
                </a:solidFill>
              </a:rPr>
              <a:t>in ER</a:t>
            </a:r>
            <a:r>
              <a:rPr lang="it-IT" sz="3200" b="1" dirty="0" smtClean="0">
                <a:solidFill>
                  <a:srgbClr val="C00000"/>
                </a:solidFill>
              </a:rPr>
              <a:t>.</a:t>
            </a:r>
          </a:p>
          <a:p>
            <a:pPr algn="l">
              <a:buClr>
                <a:srgbClr val="C00000"/>
              </a:buClr>
            </a:pPr>
            <a:endParaRPr lang="it-IT" sz="2400" b="1" dirty="0">
              <a:solidFill>
                <a:schemeClr val="accent2"/>
              </a:solidFill>
            </a:endParaRPr>
          </a:p>
        </p:txBody>
      </p:sp>
      <p:sp>
        <p:nvSpPr>
          <p:cNvPr id="20" name="Rettangolo 19"/>
          <p:cNvSpPr/>
          <p:nvPr/>
        </p:nvSpPr>
        <p:spPr>
          <a:xfrm>
            <a:off x="6201455" y="300808"/>
            <a:ext cx="184731" cy="131095"/>
          </a:xfrm>
          <a:prstGeom prst="rect">
            <a:avLst/>
          </a:prstGeom>
        </p:spPr>
        <p:txBody>
          <a:bodyPr wrap="none">
            <a:spAutoFit/>
          </a:bodyPr>
          <a:lstStyle/>
          <a:p>
            <a:endParaRPr lang="en-CA" dirty="0"/>
          </a:p>
        </p:txBody>
      </p:sp>
      <p:sp>
        <p:nvSpPr>
          <p:cNvPr id="14" name="Rettangolo 13"/>
          <p:cNvSpPr/>
          <p:nvPr/>
        </p:nvSpPr>
        <p:spPr>
          <a:xfrm>
            <a:off x="531625" y="987574"/>
            <a:ext cx="12181471" cy="861774"/>
          </a:xfrm>
          <a:prstGeom prst="rect">
            <a:avLst/>
          </a:prstGeom>
        </p:spPr>
        <p:txBody>
          <a:bodyPr wrap="square">
            <a:spAutoFit/>
          </a:bodyPr>
          <a:lstStyle/>
          <a:p>
            <a:pPr algn="l"/>
            <a:r>
              <a:rPr lang="it-IT" sz="4000" dirty="0" err="1" smtClean="0">
                <a:solidFill>
                  <a:srgbClr val="C00000"/>
                </a:solidFill>
                <a:latin typeface="Arial" pitchFamily="34" charset="0"/>
                <a:cs typeface="Arial" pitchFamily="34" charset="0"/>
              </a:rPr>
              <a:t>Sustainable</a:t>
            </a:r>
            <a:r>
              <a:rPr lang="it-IT" sz="4000" dirty="0" smtClean="0">
                <a:solidFill>
                  <a:srgbClr val="C00000"/>
                </a:solidFill>
                <a:latin typeface="Arial" pitchFamily="34" charset="0"/>
                <a:cs typeface="Arial" pitchFamily="34" charset="0"/>
              </a:rPr>
              <a:t> </a:t>
            </a:r>
            <a:r>
              <a:rPr lang="it-IT" sz="4000" dirty="0" err="1">
                <a:solidFill>
                  <a:srgbClr val="C00000"/>
                </a:solidFill>
                <a:latin typeface="Arial" pitchFamily="34" charset="0"/>
                <a:cs typeface="Arial" pitchFamily="34" charset="0"/>
              </a:rPr>
              <a:t>agriculture</a:t>
            </a:r>
            <a:r>
              <a:rPr lang="it-IT" sz="4000" dirty="0" smtClean="0">
                <a:solidFill>
                  <a:srgbClr val="C00000"/>
                </a:solidFill>
                <a:latin typeface="Arial" pitchFamily="34" charset="0"/>
                <a:cs typeface="Arial" pitchFamily="34" charset="0"/>
              </a:rPr>
              <a:t>: </a:t>
            </a:r>
            <a:r>
              <a:rPr lang="it-IT" sz="2800" b="1" i="1" dirty="0" smtClean="0">
                <a:solidFill>
                  <a:srgbClr val="C00000"/>
                </a:solidFill>
                <a:latin typeface="Arial" pitchFamily="34" charset="0"/>
                <a:cs typeface="Arial" pitchFamily="34" charset="0"/>
              </a:rPr>
              <a:t>Organic </a:t>
            </a:r>
            <a:r>
              <a:rPr lang="it-IT" sz="2800" b="1" i="1" dirty="0">
                <a:solidFill>
                  <a:srgbClr val="C00000"/>
                </a:solidFill>
                <a:latin typeface="Arial" pitchFamily="34" charset="0"/>
                <a:cs typeface="Arial" pitchFamily="34" charset="0"/>
              </a:rPr>
              <a:t>and </a:t>
            </a:r>
            <a:r>
              <a:rPr lang="it-IT" sz="2800" b="1" i="1" dirty="0" err="1">
                <a:solidFill>
                  <a:srgbClr val="C00000"/>
                </a:solidFill>
                <a:latin typeface="Arial" pitchFamily="34" charset="0"/>
                <a:cs typeface="Arial" pitchFamily="34" charset="0"/>
              </a:rPr>
              <a:t>integrated</a:t>
            </a:r>
            <a:r>
              <a:rPr lang="it-IT" sz="2800" b="1" i="1" dirty="0">
                <a:solidFill>
                  <a:srgbClr val="C00000"/>
                </a:solidFill>
                <a:latin typeface="Arial" pitchFamily="34" charset="0"/>
                <a:cs typeface="Arial" pitchFamily="34" charset="0"/>
              </a:rPr>
              <a:t> </a:t>
            </a:r>
            <a:r>
              <a:rPr lang="it-IT" sz="2800" b="1" i="1" dirty="0" smtClean="0">
                <a:solidFill>
                  <a:srgbClr val="C00000"/>
                </a:solidFill>
                <a:latin typeface="Arial" pitchFamily="34" charset="0"/>
                <a:cs typeface="Arial" pitchFamily="34" charset="0"/>
              </a:rPr>
              <a:t>production</a:t>
            </a:r>
          </a:p>
          <a:p>
            <a:endParaRPr lang="en-CA" sz="1000" dirty="0"/>
          </a:p>
        </p:txBody>
      </p:sp>
      <p:sp>
        <p:nvSpPr>
          <p:cNvPr id="9" name="Text Box 2"/>
          <p:cNvSpPr txBox="1">
            <a:spLocks noChangeArrowheads="1"/>
          </p:cNvSpPr>
          <p:nvPr/>
        </p:nvSpPr>
        <p:spPr bwMode="auto">
          <a:xfrm>
            <a:off x="7437710" y="9124478"/>
            <a:ext cx="5256584" cy="442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27980" tIns="66550" rIns="127980" bIns="6655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5pPr>
            <a:lvl6pPr marL="25146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6pPr>
            <a:lvl7pPr marL="29718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7pPr>
            <a:lvl8pPr marL="34290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8pPr>
            <a:lvl9pPr marL="38862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9pPr>
          </a:lstStyle>
          <a:p>
            <a:pPr algn="r" eaLnBrk="0" hangingPunct="0">
              <a:spcBef>
                <a:spcPts val="889"/>
              </a:spcBef>
              <a:buClrTx/>
            </a:pPr>
            <a:r>
              <a:rPr lang="it-IT" altLang="en-US" sz="2000" b="0" i="1" dirty="0">
                <a:solidFill>
                  <a:srgbClr val="008000"/>
                </a:solidFill>
                <a:latin typeface="Times New Roman" pitchFamily="16" charset="0"/>
              </a:rPr>
              <a:t>Direzione</a:t>
            </a:r>
            <a:r>
              <a:rPr lang="it-IT" altLang="en-US" sz="2000" b="0" dirty="0">
                <a:solidFill>
                  <a:srgbClr val="008000"/>
                </a:solidFill>
                <a:latin typeface="Times New Roman" pitchFamily="16" charset="0"/>
              </a:rPr>
              <a:t> </a:t>
            </a:r>
            <a:r>
              <a:rPr lang="it-IT" altLang="en-US" sz="2000" b="0" i="1" dirty="0">
                <a:solidFill>
                  <a:srgbClr val="008000"/>
                </a:solidFill>
                <a:latin typeface="Times New Roman" pitchFamily="16" charset="0"/>
              </a:rPr>
              <a:t>Generale </a:t>
            </a:r>
            <a:r>
              <a:rPr lang="it-IT" altLang="en-US" sz="2000" b="0" i="1" dirty="0" smtClean="0">
                <a:solidFill>
                  <a:srgbClr val="008000"/>
                </a:solidFill>
                <a:latin typeface="Times New Roman" pitchFamily="16" charset="0"/>
              </a:rPr>
              <a:t>Agricoltura, Caccia e Pesca</a:t>
            </a:r>
            <a:r>
              <a:rPr lang="it-IT" altLang="en-US" sz="1400" b="0" dirty="0" smtClean="0">
                <a:solidFill>
                  <a:srgbClr val="008000"/>
                </a:solidFill>
                <a:latin typeface="Times New Roman" pitchFamily="16" charset="0"/>
              </a:rPr>
              <a:t> </a:t>
            </a:r>
            <a:endParaRPr lang="it-IT" altLang="en-US" sz="1400" b="0" dirty="0">
              <a:solidFill>
                <a:srgbClr val="008000"/>
              </a:solidFill>
              <a:latin typeface="Times New Roman" pitchFamily="16" charset="0"/>
            </a:endParaRPr>
          </a:p>
        </p:txBody>
      </p:sp>
    </p:spTree>
    <p:extLst>
      <p:ext uri="{BB962C8B-B14F-4D97-AF65-F5344CB8AC3E}">
        <p14:creationId xmlns:p14="http://schemas.microsoft.com/office/powerpoint/2010/main" val="2481782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95" name="Text Box 23"/>
          <p:cNvSpPr txBox="1">
            <a:spLocks noChangeArrowheads="1"/>
          </p:cNvSpPr>
          <p:nvPr/>
        </p:nvSpPr>
        <p:spPr bwMode="auto">
          <a:xfrm>
            <a:off x="5418005" y="9318590"/>
            <a:ext cx="758521" cy="439074"/>
          </a:xfrm>
          <a:prstGeom prst="rect">
            <a:avLst/>
          </a:prstGeom>
          <a:noFill/>
          <a:ln w="9525">
            <a:noFill/>
            <a:miter lim="800000"/>
            <a:headEnd/>
            <a:tailEnd/>
          </a:ln>
          <a:effectLst/>
        </p:spPr>
        <p:txBody>
          <a:bodyPr lIns="130028" tIns="65014" rIns="130028" bIns="65014">
            <a:spAutoFit/>
          </a:bodyPr>
          <a:lstStyle/>
          <a:p>
            <a:pPr algn="ctr"/>
            <a:fld id="{9D99DA99-D194-4720-AE35-6F87F52E4BA8}" type="slidenum">
              <a:rPr lang="it-IT" sz="2000">
                <a:latin typeface="Times New Roman" pitchFamily="18" charset="0"/>
              </a:rPr>
              <a:pPr algn="ctr"/>
              <a:t>4</a:t>
            </a:fld>
            <a:endParaRPr lang="it-IT" sz="2600" i="1" dirty="0">
              <a:latin typeface="Times New Roman" pitchFamily="18" charset="0"/>
            </a:endParaRPr>
          </a:p>
        </p:txBody>
      </p:sp>
      <p:sp>
        <p:nvSpPr>
          <p:cNvPr id="20" name="Rettangolo 19"/>
          <p:cNvSpPr/>
          <p:nvPr/>
        </p:nvSpPr>
        <p:spPr>
          <a:xfrm>
            <a:off x="6201455" y="300808"/>
            <a:ext cx="184731" cy="131095"/>
          </a:xfrm>
          <a:prstGeom prst="rect">
            <a:avLst/>
          </a:prstGeom>
        </p:spPr>
        <p:txBody>
          <a:bodyPr wrap="none">
            <a:spAutoFit/>
          </a:bodyPr>
          <a:lstStyle/>
          <a:p>
            <a:endParaRPr lang="en-CA" dirty="0"/>
          </a:p>
        </p:txBody>
      </p:sp>
      <p:sp>
        <p:nvSpPr>
          <p:cNvPr id="14" name="Rettangolo 13"/>
          <p:cNvSpPr/>
          <p:nvPr/>
        </p:nvSpPr>
        <p:spPr>
          <a:xfrm>
            <a:off x="526467" y="699542"/>
            <a:ext cx="12181471" cy="861774"/>
          </a:xfrm>
          <a:prstGeom prst="rect">
            <a:avLst/>
          </a:prstGeom>
        </p:spPr>
        <p:txBody>
          <a:bodyPr wrap="square">
            <a:spAutoFit/>
          </a:bodyPr>
          <a:lstStyle/>
          <a:p>
            <a:pPr algn="l"/>
            <a:r>
              <a:rPr lang="it-IT" sz="4000" dirty="0" err="1" smtClean="0">
                <a:solidFill>
                  <a:srgbClr val="C00000"/>
                </a:solidFill>
                <a:latin typeface="Arial" pitchFamily="34" charset="0"/>
                <a:cs typeface="Arial" pitchFamily="34" charset="0"/>
              </a:rPr>
              <a:t>Sustainable</a:t>
            </a:r>
            <a:r>
              <a:rPr lang="it-IT" sz="4000" dirty="0" smtClean="0">
                <a:solidFill>
                  <a:srgbClr val="C00000"/>
                </a:solidFill>
                <a:latin typeface="Arial" pitchFamily="34" charset="0"/>
                <a:cs typeface="Arial" pitchFamily="34" charset="0"/>
              </a:rPr>
              <a:t> </a:t>
            </a:r>
            <a:r>
              <a:rPr lang="it-IT" sz="4000" dirty="0" err="1">
                <a:solidFill>
                  <a:srgbClr val="C00000"/>
                </a:solidFill>
                <a:latin typeface="Arial" pitchFamily="34" charset="0"/>
                <a:cs typeface="Arial" pitchFamily="34" charset="0"/>
              </a:rPr>
              <a:t>agriculture</a:t>
            </a:r>
            <a:r>
              <a:rPr lang="it-IT" sz="4000" dirty="0" smtClean="0">
                <a:solidFill>
                  <a:srgbClr val="C00000"/>
                </a:solidFill>
                <a:latin typeface="Arial" pitchFamily="34" charset="0"/>
                <a:cs typeface="Arial" pitchFamily="34" charset="0"/>
              </a:rPr>
              <a:t>: </a:t>
            </a:r>
            <a:r>
              <a:rPr lang="it-IT" sz="2800" b="1" i="1" dirty="0" smtClean="0">
                <a:solidFill>
                  <a:srgbClr val="C00000"/>
                </a:solidFill>
                <a:latin typeface="Arial" pitchFamily="34" charset="0"/>
                <a:cs typeface="Arial" pitchFamily="34" charset="0"/>
              </a:rPr>
              <a:t>Organic </a:t>
            </a:r>
            <a:r>
              <a:rPr lang="it-IT" sz="2800" b="1" i="1" dirty="0">
                <a:solidFill>
                  <a:srgbClr val="C00000"/>
                </a:solidFill>
                <a:latin typeface="Arial" pitchFamily="34" charset="0"/>
                <a:cs typeface="Arial" pitchFamily="34" charset="0"/>
              </a:rPr>
              <a:t>and </a:t>
            </a:r>
            <a:r>
              <a:rPr lang="it-IT" sz="2800" b="1" i="1" dirty="0" err="1">
                <a:solidFill>
                  <a:srgbClr val="C00000"/>
                </a:solidFill>
                <a:latin typeface="Arial" pitchFamily="34" charset="0"/>
                <a:cs typeface="Arial" pitchFamily="34" charset="0"/>
              </a:rPr>
              <a:t>integrated</a:t>
            </a:r>
            <a:r>
              <a:rPr lang="it-IT" sz="2800" b="1" i="1" dirty="0">
                <a:solidFill>
                  <a:srgbClr val="C00000"/>
                </a:solidFill>
                <a:latin typeface="Arial" pitchFamily="34" charset="0"/>
                <a:cs typeface="Arial" pitchFamily="34" charset="0"/>
              </a:rPr>
              <a:t> </a:t>
            </a:r>
            <a:r>
              <a:rPr lang="it-IT" sz="2800" b="1" i="1" dirty="0" smtClean="0">
                <a:solidFill>
                  <a:srgbClr val="C00000"/>
                </a:solidFill>
                <a:latin typeface="Arial" pitchFamily="34" charset="0"/>
                <a:cs typeface="Arial" pitchFamily="34" charset="0"/>
              </a:rPr>
              <a:t>production</a:t>
            </a:r>
          </a:p>
          <a:p>
            <a:endParaRPr lang="en-CA" sz="1000" dirty="0"/>
          </a:p>
        </p:txBody>
      </p:sp>
      <p:graphicFrame>
        <p:nvGraphicFramePr>
          <p:cNvPr id="11" name="Grafico 10"/>
          <p:cNvGraphicFramePr>
            <a:graphicFrameLocks/>
          </p:cNvGraphicFramePr>
          <p:nvPr>
            <p:extLst>
              <p:ext uri="{D42A27DB-BD31-4B8C-83A1-F6EECF244321}">
                <p14:modId xmlns:p14="http://schemas.microsoft.com/office/powerpoint/2010/main" val="4019956855"/>
              </p:ext>
            </p:extLst>
          </p:nvPr>
        </p:nvGraphicFramePr>
        <p:xfrm>
          <a:off x="668958" y="4299942"/>
          <a:ext cx="9001000" cy="5256584"/>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 Box 2"/>
          <p:cNvSpPr txBox="1">
            <a:spLocks noChangeArrowheads="1"/>
          </p:cNvSpPr>
          <p:nvPr/>
        </p:nvSpPr>
        <p:spPr bwMode="auto">
          <a:xfrm>
            <a:off x="7437710" y="9124478"/>
            <a:ext cx="5256584" cy="442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27980" tIns="66550" rIns="127980" bIns="6655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5pPr>
            <a:lvl6pPr marL="25146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6pPr>
            <a:lvl7pPr marL="29718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7pPr>
            <a:lvl8pPr marL="34290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8pPr>
            <a:lvl9pPr marL="38862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9pPr>
          </a:lstStyle>
          <a:p>
            <a:pPr algn="r" eaLnBrk="0" hangingPunct="0">
              <a:spcBef>
                <a:spcPts val="889"/>
              </a:spcBef>
              <a:buClrTx/>
            </a:pPr>
            <a:r>
              <a:rPr lang="it-IT" altLang="en-US" sz="2000" b="0" i="1" dirty="0">
                <a:solidFill>
                  <a:srgbClr val="008000"/>
                </a:solidFill>
                <a:latin typeface="Times New Roman" pitchFamily="16" charset="0"/>
              </a:rPr>
              <a:t>Direzione</a:t>
            </a:r>
            <a:r>
              <a:rPr lang="it-IT" altLang="en-US" sz="2000" b="0" dirty="0">
                <a:solidFill>
                  <a:srgbClr val="008000"/>
                </a:solidFill>
                <a:latin typeface="Times New Roman" pitchFamily="16" charset="0"/>
              </a:rPr>
              <a:t> </a:t>
            </a:r>
            <a:r>
              <a:rPr lang="it-IT" altLang="en-US" sz="2000" b="0" i="1" dirty="0">
                <a:solidFill>
                  <a:srgbClr val="008000"/>
                </a:solidFill>
                <a:latin typeface="Times New Roman" pitchFamily="16" charset="0"/>
              </a:rPr>
              <a:t>Generale </a:t>
            </a:r>
            <a:r>
              <a:rPr lang="it-IT" altLang="en-US" sz="2000" b="0" i="1" dirty="0" smtClean="0">
                <a:solidFill>
                  <a:srgbClr val="008000"/>
                </a:solidFill>
                <a:latin typeface="Times New Roman" pitchFamily="16" charset="0"/>
              </a:rPr>
              <a:t>Agricoltura, Caccia e Pesca</a:t>
            </a:r>
            <a:r>
              <a:rPr lang="it-IT" altLang="en-US" sz="1400" b="0" dirty="0" smtClean="0">
                <a:solidFill>
                  <a:srgbClr val="008000"/>
                </a:solidFill>
                <a:latin typeface="Times New Roman" pitchFamily="16" charset="0"/>
              </a:rPr>
              <a:t> </a:t>
            </a:r>
            <a:endParaRPr lang="it-IT" altLang="en-US" sz="1400" b="0" dirty="0">
              <a:solidFill>
                <a:srgbClr val="008000"/>
              </a:solidFill>
              <a:latin typeface="Times New Roman" pitchFamily="16" charset="0"/>
            </a:endParaRPr>
          </a:p>
        </p:txBody>
      </p:sp>
      <p:sp>
        <p:nvSpPr>
          <p:cNvPr id="18" name="Text Box 29"/>
          <p:cNvSpPr txBox="1">
            <a:spLocks noChangeArrowheads="1"/>
          </p:cNvSpPr>
          <p:nvPr/>
        </p:nvSpPr>
        <p:spPr bwMode="auto">
          <a:xfrm>
            <a:off x="524942" y="1419622"/>
            <a:ext cx="10634826" cy="3289085"/>
          </a:xfrm>
          <a:prstGeom prst="rect">
            <a:avLst/>
          </a:prstGeom>
          <a:solidFill>
            <a:schemeClr val="accent5">
              <a:lumMod val="40000"/>
              <a:lumOff val="60000"/>
            </a:schemeClr>
          </a:solidFill>
          <a:ln w="38100" cmpd="dbl">
            <a:noFill/>
            <a:prstDash val="sysDot"/>
            <a:miter lim="800000"/>
            <a:headEnd/>
            <a:tailEnd/>
          </a:ln>
          <a:effectLst/>
        </p:spPr>
        <p:txBody>
          <a:bodyPr wrap="square" lIns="130028" tIns="65014" rIns="130028" bIns="65014">
            <a:spAutoFit/>
          </a:bodyPr>
          <a:lstStyle/>
          <a:p>
            <a:pPr algn="l">
              <a:lnSpc>
                <a:spcPct val="100000"/>
              </a:lnSpc>
              <a:buClr>
                <a:srgbClr val="C00000"/>
              </a:buClr>
            </a:pPr>
            <a:r>
              <a:rPr lang="it-IT" b="1" dirty="0" smtClean="0">
                <a:solidFill>
                  <a:srgbClr val="00B050"/>
                </a:solidFill>
              </a:rPr>
              <a:t>Organic </a:t>
            </a:r>
            <a:r>
              <a:rPr lang="it-IT" b="1" dirty="0" err="1" smtClean="0">
                <a:solidFill>
                  <a:srgbClr val="00B050"/>
                </a:solidFill>
              </a:rPr>
              <a:t>farming</a:t>
            </a:r>
            <a:endParaRPr lang="it-IT" b="1" dirty="0" smtClean="0">
              <a:solidFill>
                <a:srgbClr val="00B050"/>
              </a:solidFill>
            </a:endParaRPr>
          </a:p>
          <a:p>
            <a:pPr algn="l">
              <a:lnSpc>
                <a:spcPct val="100000"/>
              </a:lnSpc>
              <a:buClr>
                <a:srgbClr val="C00000"/>
              </a:buClr>
            </a:pPr>
            <a:endParaRPr lang="it-IT" sz="1400" b="1" dirty="0" smtClean="0">
              <a:solidFill>
                <a:srgbClr val="C00000"/>
              </a:solidFill>
            </a:endParaRPr>
          </a:p>
          <a:p>
            <a:pPr algn="l">
              <a:lnSpc>
                <a:spcPct val="90000"/>
              </a:lnSpc>
              <a:buClr>
                <a:srgbClr val="C00000"/>
              </a:buClr>
            </a:pPr>
            <a:r>
              <a:rPr lang="it-IT" sz="2800" b="1" dirty="0" smtClean="0">
                <a:solidFill>
                  <a:srgbClr val="C00000"/>
                </a:solidFill>
              </a:rPr>
              <a:t>Emilia-Romagna </a:t>
            </a:r>
            <a:r>
              <a:rPr lang="it-IT" sz="2800" b="1" dirty="0" err="1">
                <a:solidFill>
                  <a:srgbClr val="C00000"/>
                </a:solidFill>
              </a:rPr>
              <a:t>is</a:t>
            </a:r>
            <a:r>
              <a:rPr lang="it-IT" sz="2800" b="1" dirty="0">
                <a:solidFill>
                  <a:srgbClr val="C00000"/>
                </a:solidFill>
              </a:rPr>
              <a:t> the 5th </a:t>
            </a:r>
            <a:r>
              <a:rPr lang="it-IT" sz="2800" b="1" dirty="0" err="1">
                <a:solidFill>
                  <a:srgbClr val="C00000"/>
                </a:solidFill>
              </a:rPr>
              <a:t>region</a:t>
            </a:r>
            <a:r>
              <a:rPr lang="it-IT" sz="2800" b="1" dirty="0">
                <a:solidFill>
                  <a:srgbClr val="C00000"/>
                </a:solidFill>
              </a:rPr>
              <a:t> in </a:t>
            </a:r>
            <a:r>
              <a:rPr lang="it-IT" sz="2800" b="1" dirty="0" err="1" smtClean="0">
                <a:solidFill>
                  <a:srgbClr val="C00000"/>
                </a:solidFill>
              </a:rPr>
              <a:t>Italy</a:t>
            </a:r>
            <a:r>
              <a:rPr lang="it-IT" sz="2800" b="1" dirty="0" smtClean="0">
                <a:solidFill>
                  <a:srgbClr val="C00000"/>
                </a:solidFill>
              </a:rPr>
              <a:t> </a:t>
            </a:r>
            <a:r>
              <a:rPr lang="it-IT" sz="2800" b="1" dirty="0" smtClean="0">
                <a:solidFill>
                  <a:srgbClr val="C00000"/>
                </a:solidFill>
              </a:rPr>
              <a:t>(</a:t>
            </a:r>
            <a:r>
              <a:rPr lang="it-IT" sz="2800" b="1" dirty="0" err="1" smtClean="0">
                <a:solidFill>
                  <a:srgbClr val="C00000"/>
                </a:solidFill>
              </a:rPr>
              <a:t>may</a:t>
            </a:r>
            <a:r>
              <a:rPr lang="it-IT" sz="2800" b="1" dirty="0" smtClean="0">
                <a:solidFill>
                  <a:srgbClr val="C00000"/>
                </a:solidFill>
              </a:rPr>
              <a:t> 2016) </a:t>
            </a:r>
            <a:r>
              <a:rPr lang="it-IT" sz="2800" b="1" dirty="0" smtClean="0">
                <a:solidFill>
                  <a:srgbClr val="C00000"/>
                </a:solidFill>
              </a:rPr>
              <a:t>with:</a:t>
            </a:r>
            <a:endParaRPr lang="it-IT" sz="2800" dirty="0">
              <a:solidFill>
                <a:schemeClr val="tx1"/>
              </a:solidFill>
            </a:endParaRPr>
          </a:p>
          <a:p>
            <a:pPr algn="l">
              <a:lnSpc>
                <a:spcPct val="90000"/>
              </a:lnSpc>
              <a:buClr>
                <a:srgbClr val="C00000"/>
              </a:buClr>
            </a:pPr>
            <a:r>
              <a:rPr lang="it-IT" sz="2800" b="1" dirty="0" smtClean="0">
                <a:solidFill>
                  <a:schemeClr val="tx1"/>
                </a:solidFill>
              </a:rPr>
              <a:t>	 </a:t>
            </a:r>
            <a:r>
              <a:rPr lang="it-IT" sz="2800" b="1" dirty="0" smtClean="0">
                <a:solidFill>
                  <a:schemeClr val="accent2"/>
                </a:solidFill>
              </a:rPr>
              <a:t>4</a:t>
            </a:r>
            <a:r>
              <a:rPr lang="it-IT" sz="2800" b="1" dirty="0" smtClean="0">
                <a:solidFill>
                  <a:schemeClr val="accent2"/>
                </a:solidFill>
              </a:rPr>
              <a:t>,772 </a:t>
            </a:r>
            <a:r>
              <a:rPr lang="it-IT" sz="2800" b="1" dirty="0" err="1" smtClean="0">
                <a:solidFill>
                  <a:schemeClr val="accent2"/>
                </a:solidFill>
              </a:rPr>
              <a:t>organic</a:t>
            </a:r>
            <a:r>
              <a:rPr lang="it-IT" sz="2800" b="1" dirty="0" smtClean="0">
                <a:solidFill>
                  <a:schemeClr val="accent2"/>
                </a:solidFill>
              </a:rPr>
              <a:t> </a:t>
            </a:r>
            <a:r>
              <a:rPr lang="it-IT" sz="2800" b="1" dirty="0" err="1" smtClean="0">
                <a:solidFill>
                  <a:schemeClr val="accent2"/>
                </a:solidFill>
              </a:rPr>
              <a:t>operators</a:t>
            </a:r>
            <a:r>
              <a:rPr lang="it-IT" sz="2400" dirty="0" smtClean="0">
                <a:solidFill>
                  <a:schemeClr val="tx1"/>
                </a:solidFill>
              </a:rPr>
              <a:t>,</a:t>
            </a:r>
            <a:endParaRPr lang="it-IT" sz="2400" dirty="0" smtClean="0">
              <a:solidFill>
                <a:schemeClr val="tx1"/>
              </a:solidFill>
            </a:endParaRPr>
          </a:p>
          <a:p>
            <a:pPr lvl="3" algn="l">
              <a:lnSpc>
                <a:spcPct val="90000"/>
              </a:lnSpc>
              <a:buClr>
                <a:srgbClr val="C00000"/>
              </a:buClr>
              <a:buFontTx/>
              <a:buChar char="─"/>
            </a:pPr>
            <a:r>
              <a:rPr lang="it-IT" sz="2400" b="1" dirty="0" smtClean="0">
                <a:solidFill>
                  <a:srgbClr val="C00000"/>
                </a:solidFill>
              </a:rPr>
              <a:t>  </a:t>
            </a:r>
            <a:r>
              <a:rPr lang="it-IT" sz="2400" b="1" dirty="0" smtClean="0">
                <a:solidFill>
                  <a:srgbClr val="00B050"/>
                </a:solidFill>
              </a:rPr>
              <a:t>3,786 </a:t>
            </a:r>
            <a:r>
              <a:rPr lang="it-IT" sz="2400" b="1" dirty="0" err="1">
                <a:solidFill>
                  <a:srgbClr val="00B050"/>
                </a:solidFill>
              </a:rPr>
              <a:t>farms</a:t>
            </a:r>
            <a:r>
              <a:rPr lang="it-IT" sz="2400" b="1" dirty="0">
                <a:solidFill>
                  <a:srgbClr val="00B050"/>
                </a:solidFill>
              </a:rPr>
              <a:t> </a:t>
            </a:r>
            <a:r>
              <a:rPr lang="it-IT" sz="2400" b="1" dirty="0" smtClean="0">
                <a:solidFill>
                  <a:srgbClr val="00B050"/>
                </a:solidFill>
              </a:rPr>
              <a:t>(4,1% of the </a:t>
            </a:r>
            <a:r>
              <a:rPr lang="it-IT" sz="2400" b="1" dirty="0" err="1" smtClean="0">
                <a:solidFill>
                  <a:srgbClr val="00B050"/>
                </a:solidFill>
              </a:rPr>
              <a:t>regional</a:t>
            </a:r>
            <a:r>
              <a:rPr lang="it-IT" sz="2400" b="1" dirty="0" smtClean="0">
                <a:solidFill>
                  <a:srgbClr val="00B050"/>
                </a:solidFill>
              </a:rPr>
              <a:t> </a:t>
            </a:r>
            <a:r>
              <a:rPr lang="it-IT" sz="2400" b="1" dirty="0" err="1" smtClean="0">
                <a:solidFill>
                  <a:srgbClr val="00B050"/>
                </a:solidFill>
              </a:rPr>
              <a:t>farms</a:t>
            </a:r>
            <a:r>
              <a:rPr lang="it-IT" sz="2400" b="1" dirty="0" smtClean="0">
                <a:solidFill>
                  <a:srgbClr val="00B050"/>
                </a:solidFill>
              </a:rPr>
              <a:t>)</a:t>
            </a:r>
            <a:endParaRPr lang="it-IT" sz="2400" b="1" dirty="0">
              <a:solidFill>
                <a:srgbClr val="C00000"/>
              </a:solidFill>
            </a:endParaRPr>
          </a:p>
          <a:p>
            <a:pPr lvl="3" algn="l">
              <a:lnSpc>
                <a:spcPct val="90000"/>
              </a:lnSpc>
              <a:buClr>
                <a:srgbClr val="C00000"/>
              </a:buClr>
              <a:buFontTx/>
              <a:buChar char="─"/>
            </a:pPr>
            <a:r>
              <a:rPr lang="it-IT" sz="2400" b="1" dirty="0" smtClean="0">
                <a:solidFill>
                  <a:srgbClr val="C00000"/>
                </a:solidFill>
              </a:rPr>
              <a:t>     </a:t>
            </a:r>
            <a:r>
              <a:rPr lang="it-IT" sz="2400" b="1" dirty="0" smtClean="0">
                <a:solidFill>
                  <a:srgbClr val="FF0000"/>
                </a:solidFill>
              </a:rPr>
              <a:t>986</a:t>
            </a:r>
            <a:r>
              <a:rPr lang="it-IT" sz="2400" b="1" dirty="0" smtClean="0">
                <a:solidFill>
                  <a:srgbClr val="FF0000"/>
                </a:solidFill>
              </a:rPr>
              <a:t> </a:t>
            </a:r>
            <a:r>
              <a:rPr lang="it-IT" sz="2400" b="1" dirty="0">
                <a:solidFill>
                  <a:srgbClr val="FF0000"/>
                </a:solidFill>
              </a:rPr>
              <a:t>processing </a:t>
            </a:r>
            <a:r>
              <a:rPr lang="it-IT" sz="2400" b="1" dirty="0" err="1">
                <a:solidFill>
                  <a:srgbClr val="FF0000"/>
                </a:solidFill>
              </a:rPr>
              <a:t>firms</a:t>
            </a:r>
            <a:r>
              <a:rPr lang="it-IT" sz="2400" b="1" dirty="0">
                <a:solidFill>
                  <a:srgbClr val="FF0000"/>
                </a:solidFill>
              </a:rPr>
              <a:t> </a:t>
            </a:r>
          </a:p>
          <a:p>
            <a:pPr algn="l">
              <a:lnSpc>
                <a:spcPct val="110000"/>
              </a:lnSpc>
              <a:buClr>
                <a:srgbClr val="C00000"/>
              </a:buClr>
              <a:buFontTx/>
              <a:buChar char="─"/>
            </a:pPr>
            <a:r>
              <a:rPr lang="it-IT" sz="2400" b="1" dirty="0" smtClean="0">
                <a:solidFill>
                  <a:schemeClr val="tx1"/>
                </a:solidFill>
              </a:rPr>
              <a:t> </a:t>
            </a:r>
            <a:r>
              <a:rPr lang="it-IT" sz="2800" b="1" dirty="0" smtClean="0">
                <a:solidFill>
                  <a:schemeClr val="accent2"/>
                </a:solidFill>
              </a:rPr>
              <a:t>115</a:t>
            </a:r>
            <a:r>
              <a:rPr lang="it-IT" sz="2800" b="1" dirty="0" smtClean="0">
                <a:solidFill>
                  <a:schemeClr val="accent2"/>
                </a:solidFill>
              </a:rPr>
              <a:t>,000 </a:t>
            </a:r>
            <a:r>
              <a:rPr lang="it-IT" sz="2800" b="1" dirty="0" err="1">
                <a:solidFill>
                  <a:schemeClr val="accent2"/>
                </a:solidFill>
              </a:rPr>
              <a:t>Hectares</a:t>
            </a:r>
            <a:r>
              <a:rPr lang="it-IT" sz="2800" b="1" dirty="0">
                <a:solidFill>
                  <a:schemeClr val="accent2"/>
                </a:solidFill>
              </a:rPr>
              <a:t> </a:t>
            </a:r>
            <a:r>
              <a:rPr lang="it-IT" sz="2800" b="1" dirty="0" smtClean="0">
                <a:solidFill>
                  <a:schemeClr val="accent2"/>
                </a:solidFill>
              </a:rPr>
              <a:t>with </a:t>
            </a:r>
            <a:r>
              <a:rPr lang="it-IT" sz="2800" b="1" dirty="0" err="1">
                <a:solidFill>
                  <a:schemeClr val="accent2"/>
                </a:solidFill>
              </a:rPr>
              <a:t>organic</a:t>
            </a:r>
            <a:r>
              <a:rPr lang="it-IT" sz="2800" b="1" dirty="0">
                <a:solidFill>
                  <a:schemeClr val="accent2"/>
                </a:solidFill>
              </a:rPr>
              <a:t> </a:t>
            </a:r>
            <a:r>
              <a:rPr lang="it-IT" sz="2800" b="1" dirty="0" err="1" smtClean="0">
                <a:solidFill>
                  <a:schemeClr val="accent2"/>
                </a:solidFill>
              </a:rPr>
              <a:t>crops</a:t>
            </a:r>
            <a:r>
              <a:rPr lang="it-IT" sz="2800" dirty="0" smtClean="0">
                <a:solidFill>
                  <a:schemeClr val="accent2"/>
                </a:solidFill>
              </a:rPr>
              <a:t>  </a:t>
            </a:r>
            <a:r>
              <a:rPr lang="it-IT" sz="2400" b="1" dirty="0" smtClean="0">
                <a:solidFill>
                  <a:srgbClr val="C00000"/>
                </a:solidFill>
              </a:rPr>
              <a:t>(</a:t>
            </a:r>
            <a:r>
              <a:rPr lang="it-IT" sz="2400" b="1" dirty="0" smtClean="0">
                <a:solidFill>
                  <a:srgbClr val="C00000"/>
                </a:solidFill>
              </a:rPr>
              <a:t>11</a:t>
            </a:r>
            <a:r>
              <a:rPr lang="it-IT" sz="2400" b="1" dirty="0" smtClean="0">
                <a:solidFill>
                  <a:srgbClr val="C00000"/>
                </a:solidFill>
              </a:rPr>
              <a:t>% </a:t>
            </a:r>
            <a:r>
              <a:rPr lang="it-IT" sz="2400" b="1" dirty="0">
                <a:solidFill>
                  <a:srgbClr val="C00000"/>
                </a:solidFill>
              </a:rPr>
              <a:t>of the </a:t>
            </a:r>
            <a:r>
              <a:rPr lang="it-IT" sz="2400" b="1" dirty="0" err="1">
                <a:solidFill>
                  <a:srgbClr val="C00000"/>
                </a:solidFill>
              </a:rPr>
              <a:t>regional</a:t>
            </a:r>
            <a:r>
              <a:rPr lang="it-IT" sz="2400" b="1" dirty="0">
                <a:solidFill>
                  <a:srgbClr val="C00000"/>
                </a:solidFill>
              </a:rPr>
              <a:t> UAA</a:t>
            </a:r>
            <a:r>
              <a:rPr lang="it-IT" sz="2400" b="1" dirty="0" smtClean="0">
                <a:solidFill>
                  <a:srgbClr val="C00000"/>
                </a:solidFill>
              </a:rPr>
              <a:t>)</a:t>
            </a:r>
          </a:p>
          <a:p>
            <a:pPr algn="l">
              <a:lnSpc>
                <a:spcPct val="110000"/>
              </a:lnSpc>
              <a:buClr>
                <a:srgbClr val="C00000"/>
              </a:buClr>
              <a:buFontTx/>
              <a:buChar char="─"/>
            </a:pPr>
            <a:r>
              <a:rPr lang="it-IT" sz="2400" b="1" dirty="0">
                <a:solidFill>
                  <a:srgbClr val="C00000"/>
                </a:solidFill>
              </a:rPr>
              <a:t> </a:t>
            </a:r>
            <a:r>
              <a:rPr lang="it-IT" sz="2800" b="1" dirty="0" err="1" smtClean="0">
                <a:solidFill>
                  <a:schemeClr val="accent2"/>
                </a:solidFill>
              </a:rPr>
              <a:t>Growing</a:t>
            </a:r>
            <a:r>
              <a:rPr lang="it-IT" sz="2800" b="1" dirty="0" smtClean="0">
                <a:solidFill>
                  <a:schemeClr val="accent2"/>
                </a:solidFill>
              </a:rPr>
              <a:t> trend in the last </a:t>
            </a:r>
            <a:r>
              <a:rPr lang="it-IT" sz="2800" b="1" dirty="0" err="1" smtClean="0">
                <a:solidFill>
                  <a:schemeClr val="accent2"/>
                </a:solidFill>
              </a:rPr>
              <a:t>years</a:t>
            </a:r>
            <a:r>
              <a:rPr lang="it-IT" sz="2800" b="1" dirty="0" smtClean="0">
                <a:solidFill>
                  <a:schemeClr val="accent2"/>
                </a:solidFill>
              </a:rPr>
              <a:t> </a:t>
            </a:r>
            <a:r>
              <a:rPr lang="it-IT" sz="2800" b="1" dirty="0" smtClean="0">
                <a:solidFill>
                  <a:schemeClr val="accent2"/>
                </a:solidFill>
              </a:rPr>
              <a:t> </a:t>
            </a:r>
            <a:endParaRPr lang="it-IT" sz="2800" b="1" dirty="0">
              <a:solidFill>
                <a:schemeClr val="accent2"/>
              </a:solidFill>
            </a:endParaRPr>
          </a:p>
        </p:txBody>
      </p:sp>
    </p:spTree>
    <p:extLst>
      <p:ext uri="{BB962C8B-B14F-4D97-AF65-F5344CB8AC3E}">
        <p14:creationId xmlns:p14="http://schemas.microsoft.com/office/powerpoint/2010/main" val="1735296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95" name="Text Box 23"/>
          <p:cNvSpPr txBox="1">
            <a:spLocks noChangeArrowheads="1"/>
          </p:cNvSpPr>
          <p:nvPr/>
        </p:nvSpPr>
        <p:spPr bwMode="auto">
          <a:xfrm>
            <a:off x="5418005" y="9318590"/>
            <a:ext cx="758521" cy="439074"/>
          </a:xfrm>
          <a:prstGeom prst="rect">
            <a:avLst/>
          </a:prstGeom>
          <a:noFill/>
          <a:ln w="9525">
            <a:noFill/>
            <a:miter lim="800000"/>
            <a:headEnd/>
            <a:tailEnd/>
          </a:ln>
          <a:effectLst/>
        </p:spPr>
        <p:txBody>
          <a:bodyPr lIns="130028" tIns="65014" rIns="130028" bIns="65014">
            <a:spAutoFit/>
          </a:bodyPr>
          <a:lstStyle/>
          <a:p>
            <a:pPr algn="ctr"/>
            <a:fld id="{9D99DA99-D194-4720-AE35-6F87F52E4BA8}" type="slidenum">
              <a:rPr lang="it-IT" sz="2000">
                <a:latin typeface="Times New Roman" pitchFamily="18" charset="0"/>
              </a:rPr>
              <a:pPr algn="ctr"/>
              <a:t>5</a:t>
            </a:fld>
            <a:endParaRPr lang="it-IT" sz="2600" i="1" dirty="0">
              <a:latin typeface="Times New Roman" pitchFamily="18" charset="0"/>
            </a:endParaRPr>
          </a:p>
        </p:txBody>
      </p:sp>
      <p:sp>
        <p:nvSpPr>
          <p:cNvPr id="284701" name="Text Box 29"/>
          <p:cNvSpPr txBox="1">
            <a:spLocks noChangeArrowheads="1"/>
          </p:cNvSpPr>
          <p:nvPr/>
        </p:nvSpPr>
        <p:spPr bwMode="auto">
          <a:xfrm>
            <a:off x="524942" y="1419622"/>
            <a:ext cx="10634826" cy="1288538"/>
          </a:xfrm>
          <a:prstGeom prst="rect">
            <a:avLst/>
          </a:prstGeom>
          <a:solidFill>
            <a:schemeClr val="accent5">
              <a:lumMod val="40000"/>
              <a:lumOff val="60000"/>
            </a:schemeClr>
          </a:solidFill>
          <a:ln w="38100" cmpd="dbl">
            <a:noFill/>
            <a:prstDash val="sysDot"/>
            <a:miter lim="800000"/>
            <a:headEnd/>
            <a:tailEnd/>
          </a:ln>
          <a:effectLst/>
        </p:spPr>
        <p:txBody>
          <a:bodyPr wrap="square" lIns="130028" tIns="65014" rIns="130028" bIns="65014">
            <a:spAutoFit/>
          </a:bodyPr>
          <a:lstStyle/>
          <a:p>
            <a:pPr algn="l">
              <a:lnSpc>
                <a:spcPct val="100000"/>
              </a:lnSpc>
              <a:buClr>
                <a:srgbClr val="C00000"/>
              </a:buClr>
            </a:pPr>
            <a:r>
              <a:rPr lang="it-IT" b="1" dirty="0" smtClean="0">
                <a:solidFill>
                  <a:srgbClr val="00B050"/>
                </a:solidFill>
              </a:rPr>
              <a:t>Organic </a:t>
            </a:r>
            <a:r>
              <a:rPr lang="it-IT" b="1" dirty="0" err="1" smtClean="0">
                <a:solidFill>
                  <a:srgbClr val="00B050"/>
                </a:solidFill>
              </a:rPr>
              <a:t>farming</a:t>
            </a:r>
            <a:endParaRPr lang="it-IT" b="1" dirty="0" smtClean="0">
              <a:solidFill>
                <a:srgbClr val="00B050"/>
              </a:solidFill>
            </a:endParaRPr>
          </a:p>
          <a:p>
            <a:pPr algn="l">
              <a:lnSpc>
                <a:spcPct val="100000"/>
              </a:lnSpc>
              <a:buClr>
                <a:srgbClr val="C00000"/>
              </a:buClr>
            </a:pPr>
            <a:endParaRPr lang="it-IT" sz="1400" b="1" dirty="0" smtClean="0">
              <a:solidFill>
                <a:srgbClr val="C00000"/>
              </a:solidFill>
            </a:endParaRPr>
          </a:p>
          <a:p>
            <a:pPr algn="l">
              <a:lnSpc>
                <a:spcPct val="90000"/>
              </a:lnSpc>
              <a:buClr>
                <a:srgbClr val="C00000"/>
              </a:buClr>
            </a:pPr>
            <a:r>
              <a:rPr lang="it-IT" sz="2800" b="1" dirty="0" smtClean="0">
                <a:solidFill>
                  <a:schemeClr val="accent2"/>
                </a:solidFill>
              </a:rPr>
              <a:t>115</a:t>
            </a:r>
            <a:r>
              <a:rPr lang="it-IT" sz="2800" b="1" dirty="0" smtClean="0">
                <a:solidFill>
                  <a:schemeClr val="accent2"/>
                </a:solidFill>
              </a:rPr>
              <a:t>,000 </a:t>
            </a:r>
            <a:r>
              <a:rPr lang="it-IT" sz="2800" b="1" dirty="0" err="1">
                <a:solidFill>
                  <a:schemeClr val="accent2"/>
                </a:solidFill>
              </a:rPr>
              <a:t>Hectares</a:t>
            </a:r>
            <a:r>
              <a:rPr lang="it-IT" sz="2800" b="1" dirty="0">
                <a:solidFill>
                  <a:schemeClr val="accent2"/>
                </a:solidFill>
              </a:rPr>
              <a:t> </a:t>
            </a:r>
            <a:r>
              <a:rPr lang="it-IT" sz="2800" b="1" dirty="0" smtClean="0">
                <a:solidFill>
                  <a:schemeClr val="accent2"/>
                </a:solidFill>
              </a:rPr>
              <a:t>with </a:t>
            </a:r>
            <a:r>
              <a:rPr lang="it-IT" sz="2800" b="1" dirty="0" err="1">
                <a:solidFill>
                  <a:schemeClr val="accent2"/>
                </a:solidFill>
              </a:rPr>
              <a:t>organic</a:t>
            </a:r>
            <a:r>
              <a:rPr lang="it-IT" sz="2800" b="1" dirty="0">
                <a:solidFill>
                  <a:schemeClr val="accent2"/>
                </a:solidFill>
              </a:rPr>
              <a:t> </a:t>
            </a:r>
            <a:r>
              <a:rPr lang="it-IT" sz="2800" b="1" dirty="0" err="1" smtClean="0">
                <a:solidFill>
                  <a:schemeClr val="accent2"/>
                </a:solidFill>
              </a:rPr>
              <a:t>crops</a:t>
            </a:r>
            <a:r>
              <a:rPr lang="it-IT" sz="2800" dirty="0" smtClean="0">
                <a:solidFill>
                  <a:schemeClr val="accent2"/>
                </a:solidFill>
              </a:rPr>
              <a:t>  </a:t>
            </a:r>
            <a:r>
              <a:rPr lang="it-IT" sz="2400" b="1" dirty="0" smtClean="0">
                <a:solidFill>
                  <a:srgbClr val="C00000"/>
                </a:solidFill>
              </a:rPr>
              <a:t>(</a:t>
            </a:r>
            <a:r>
              <a:rPr lang="it-IT" sz="2400" b="1" dirty="0" smtClean="0">
                <a:solidFill>
                  <a:srgbClr val="C00000"/>
                </a:solidFill>
              </a:rPr>
              <a:t>11</a:t>
            </a:r>
            <a:r>
              <a:rPr lang="it-IT" sz="2400" b="1" dirty="0" smtClean="0">
                <a:solidFill>
                  <a:srgbClr val="C00000"/>
                </a:solidFill>
              </a:rPr>
              <a:t>% </a:t>
            </a:r>
            <a:r>
              <a:rPr lang="it-IT" sz="2400" b="1" dirty="0">
                <a:solidFill>
                  <a:srgbClr val="C00000"/>
                </a:solidFill>
              </a:rPr>
              <a:t>of the </a:t>
            </a:r>
            <a:r>
              <a:rPr lang="it-IT" sz="2400" b="1" dirty="0" err="1">
                <a:solidFill>
                  <a:srgbClr val="C00000"/>
                </a:solidFill>
              </a:rPr>
              <a:t>regional</a:t>
            </a:r>
            <a:r>
              <a:rPr lang="it-IT" sz="2400" b="1" dirty="0">
                <a:solidFill>
                  <a:srgbClr val="C00000"/>
                </a:solidFill>
              </a:rPr>
              <a:t> UAA</a:t>
            </a:r>
            <a:r>
              <a:rPr lang="it-IT" sz="2400" b="1" dirty="0" smtClean="0">
                <a:solidFill>
                  <a:srgbClr val="C00000"/>
                </a:solidFill>
              </a:rPr>
              <a:t>)</a:t>
            </a:r>
            <a:endParaRPr lang="it-IT" sz="2400" b="1" dirty="0" smtClean="0">
              <a:solidFill>
                <a:srgbClr val="C00000"/>
              </a:solidFill>
            </a:endParaRPr>
          </a:p>
        </p:txBody>
      </p:sp>
      <p:sp>
        <p:nvSpPr>
          <p:cNvPr id="20" name="Rettangolo 19"/>
          <p:cNvSpPr/>
          <p:nvPr/>
        </p:nvSpPr>
        <p:spPr>
          <a:xfrm>
            <a:off x="6201455" y="300808"/>
            <a:ext cx="184731" cy="131095"/>
          </a:xfrm>
          <a:prstGeom prst="rect">
            <a:avLst/>
          </a:prstGeom>
        </p:spPr>
        <p:txBody>
          <a:bodyPr wrap="none">
            <a:spAutoFit/>
          </a:bodyPr>
          <a:lstStyle/>
          <a:p>
            <a:endParaRPr lang="en-CA" dirty="0"/>
          </a:p>
        </p:txBody>
      </p:sp>
      <p:sp>
        <p:nvSpPr>
          <p:cNvPr id="14" name="Rettangolo 13"/>
          <p:cNvSpPr/>
          <p:nvPr/>
        </p:nvSpPr>
        <p:spPr>
          <a:xfrm>
            <a:off x="526467" y="699542"/>
            <a:ext cx="12181471" cy="861774"/>
          </a:xfrm>
          <a:prstGeom prst="rect">
            <a:avLst/>
          </a:prstGeom>
        </p:spPr>
        <p:txBody>
          <a:bodyPr wrap="square">
            <a:spAutoFit/>
          </a:bodyPr>
          <a:lstStyle/>
          <a:p>
            <a:pPr algn="l"/>
            <a:r>
              <a:rPr lang="it-IT" sz="4000" dirty="0" err="1" smtClean="0">
                <a:solidFill>
                  <a:srgbClr val="C00000"/>
                </a:solidFill>
                <a:latin typeface="Arial" pitchFamily="34" charset="0"/>
                <a:cs typeface="Arial" pitchFamily="34" charset="0"/>
              </a:rPr>
              <a:t>Sustainable</a:t>
            </a:r>
            <a:r>
              <a:rPr lang="it-IT" sz="4000" dirty="0" smtClean="0">
                <a:solidFill>
                  <a:srgbClr val="C00000"/>
                </a:solidFill>
                <a:latin typeface="Arial" pitchFamily="34" charset="0"/>
                <a:cs typeface="Arial" pitchFamily="34" charset="0"/>
              </a:rPr>
              <a:t> </a:t>
            </a:r>
            <a:r>
              <a:rPr lang="it-IT" sz="4000" dirty="0" err="1">
                <a:solidFill>
                  <a:srgbClr val="C00000"/>
                </a:solidFill>
                <a:latin typeface="Arial" pitchFamily="34" charset="0"/>
                <a:cs typeface="Arial" pitchFamily="34" charset="0"/>
              </a:rPr>
              <a:t>agriculture</a:t>
            </a:r>
            <a:r>
              <a:rPr lang="it-IT" sz="4000" dirty="0" smtClean="0">
                <a:solidFill>
                  <a:srgbClr val="C00000"/>
                </a:solidFill>
                <a:latin typeface="Arial" pitchFamily="34" charset="0"/>
                <a:cs typeface="Arial" pitchFamily="34" charset="0"/>
              </a:rPr>
              <a:t>: </a:t>
            </a:r>
            <a:r>
              <a:rPr lang="it-IT" sz="2800" b="1" i="1" dirty="0" smtClean="0">
                <a:solidFill>
                  <a:srgbClr val="C00000"/>
                </a:solidFill>
                <a:latin typeface="Arial" pitchFamily="34" charset="0"/>
                <a:cs typeface="Arial" pitchFamily="34" charset="0"/>
              </a:rPr>
              <a:t>Organic </a:t>
            </a:r>
            <a:r>
              <a:rPr lang="it-IT" sz="2800" b="1" i="1" dirty="0">
                <a:solidFill>
                  <a:srgbClr val="C00000"/>
                </a:solidFill>
                <a:latin typeface="Arial" pitchFamily="34" charset="0"/>
                <a:cs typeface="Arial" pitchFamily="34" charset="0"/>
              </a:rPr>
              <a:t>and </a:t>
            </a:r>
            <a:r>
              <a:rPr lang="it-IT" sz="2800" b="1" i="1" dirty="0" err="1">
                <a:solidFill>
                  <a:srgbClr val="C00000"/>
                </a:solidFill>
                <a:latin typeface="Arial" pitchFamily="34" charset="0"/>
                <a:cs typeface="Arial" pitchFamily="34" charset="0"/>
              </a:rPr>
              <a:t>integrated</a:t>
            </a:r>
            <a:r>
              <a:rPr lang="it-IT" sz="2800" b="1" i="1" dirty="0">
                <a:solidFill>
                  <a:srgbClr val="C00000"/>
                </a:solidFill>
                <a:latin typeface="Arial" pitchFamily="34" charset="0"/>
                <a:cs typeface="Arial" pitchFamily="34" charset="0"/>
              </a:rPr>
              <a:t> </a:t>
            </a:r>
            <a:r>
              <a:rPr lang="it-IT" sz="2800" b="1" i="1" dirty="0" smtClean="0">
                <a:solidFill>
                  <a:srgbClr val="C00000"/>
                </a:solidFill>
                <a:latin typeface="Arial" pitchFamily="34" charset="0"/>
                <a:cs typeface="Arial" pitchFamily="34" charset="0"/>
              </a:rPr>
              <a:t>production</a:t>
            </a:r>
          </a:p>
          <a:p>
            <a:endParaRPr lang="en-CA" sz="1000" dirty="0"/>
          </a:p>
        </p:txBody>
      </p:sp>
      <p:sp>
        <p:nvSpPr>
          <p:cNvPr id="12" name="Text Box 2"/>
          <p:cNvSpPr txBox="1">
            <a:spLocks noChangeArrowheads="1"/>
          </p:cNvSpPr>
          <p:nvPr/>
        </p:nvSpPr>
        <p:spPr bwMode="auto">
          <a:xfrm>
            <a:off x="7437710" y="9124478"/>
            <a:ext cx="5256584" cy="442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27980" tIns="66550" rIns="127980" bIns="6655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5pPr>
            <a:lvl6pPr marL="25146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6pPr>
            <a:lvl7pPr marL="29718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7pPr>
            <a:lvl8pPr marL="34290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8pPr>
            <a:lvl9pPr marL="38862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9pPr>
          </a:lstStyle>
          <a:p>
            <a:pPr algn="r" eaLnBrk="0" hangingPunct="0">
              <a:spcBef>
                <a:spcPts val="889"/>
              </a:spcBef>
              <a:buClrTx/>
            </a:pPr>
            <a:r>
              <a:rPr lang="it-IT" altLang="en-US" sz="2000" b="0" i="1" dirty="0">
                <a:solidFill>
                  <a:srgbClr val="008000"/>
                </a:solidFill>
                <a:latin typeface="Times New Roman" pitchFamily="16" charset="0"/>
              </a:rPr>
              <a:t>Direzione</a:t>
            </a:r>
            <a:r>
              <a:rPr lang="it-IT" altLang="en-US" sz="2000" b="0" dirty="0">
                <a:solidFill>
                  <a:srgbClr val="008000"/>
                </a:solidFill>
                <a:latin typeface="Times New Roman" pitchFamily="16" charset="0"/>
              </a:rPr>
              <a:t> </a:t>
            </a:r>
            <a:r>
              <a:rPr lang="it-IT" altLang="en-US" sz="2000" b="0" i="1" dirty="0">
                <a:solidFill>
                  <a:srgbClr val="008000"/>
                </a:solidFill>
                <a:latin typeface="Times New Roman" pitchFamily="16" charset="0"/>
              </a:rPr>
              <a:t>Generale </a:t>
            </a:r>
            <a:r>
              <a:rPr lang="it-IT" altLang="en-US" sz="2000" b="0" i="1" dirty="0" smtClean="0">
                <a:solidFill>
                  <a:srgbClr val="008000"/>
                </a:solidFill>
                <a:latin typeface="Times New Roman" pitchFamily="16" charset="0"/>
              </a:rPr>
              <a:t>Agricoltura, Caccia e Pesca</a:t>
            </a:r>
            <a:r>
              <a:rPr lang="it-IT" altLang="en-US" sz="1400" b="0" dirty="0" smtClean="0">
                <a:solidFill>
                  <a:srgbClr val="008000"/>
                </a:solidFill>
                <a:latin typeface="Times New Roman" pitchFamily="16" charset="0"/>
              </a:rPr>
              <a:t> </a:t>
            </a:r>
            <a:endParaRPr lang="it-IT" altLang="en-US" sz="1400" b="0" dirty="0">
              <a:solidFill>
                <a:srgbClr val="008000"/>
              </a:solidFill>
              <a:latin typeface="Times New Roman" pitchFamily="16" charset="0"/>
            </a:endParaRPr>
          </a:p>
        </p:txBody>
      </p:sp>
      <p:grpSp>
        <p:nvGrpSpPr>
          <p:cNvPr id="8" name="Chart 3"/>
          <p:cNvGrpSpPr/>
          <p:nvPr/>
        </p:nvGrpSpPr>
        <p:grpSpPr>
          <a:xfrm>
            <a:off x="812974" y="3291831"/>
            <a:ext cx="10657184" cy="5760640"/>
            <a:chOff x="-483857" y="1061794"/>
            <a:chExt cx="7058025" cy="4038840"/>
          </a:xfrm>
        </p:grpSpPr>
        <p:graphicFrame>
          <p:nvGraphicFramePr>
            <p:cNvPr id="9" name="Grafico 8"/>
            <p:cNvGraphicFramePr/>
            <p:nvPr>
              <p:extLst>
                <p:ext uri="{D42A27DB-BD31-4B8C-83A1-F6EECF244321}">
                  <p14:modId xmlns:p14="http://schemas.microsoft.com/office/powerpoint/2010/main" val="1702127965"/>
                </p:ext>
              </p:extLst>
            </p:nvPr>
          </p:nvGraphicFramePr>
          <p:xfrm>
            <a:off x="-483857" y="1061794"/>
            <a:ext cx="7058025" cy="4038840"/>
          </p:xfrm>
          <a:graphic>
            <a:graphicData uri="http://schemas.openxmlformats.org/drawingml/2006/chart">
              <c:chart xmlns:c="http://schemas.openxmlformats.org/drawingml/2006/chart" xmlns:r="http://schemas.openxmlformats.org/officeDocument/2006/relationships" r:id="rId2"/>
            </a:graphicData>
          </a:graphic>
        </p:graphicFrame>
        <p:sp>
          <p:nvSpPr>
            <p:cNvPr id="10" name="CasellaDiTesto 15"/>
            <p:cNvSpPr txBox="1"/>
            <p:nvPr/>
          </p:nvSpPr>
          <p:spPr>
            <a:xfrm>
              <a:off x="231483" y="2879272"/>
              <a:ext cx="624873" cy="219071"/>
            </a:xfrm>
            <a:prstGeom prst="rect">
              <a:avLst/>
            </a:prstGeom>
            <a:noFill/>
            <a:ln cap="flat">
              <a:noFill/>
            </a:ln>
          </p:spPr>
          <p:txBody>
            <a:bodyPr vert="horz" wrap="square" lIns="91440" tIns="45720" rIns="91440" bIns="45720" anchor="t" anchorCtr="0" compatLnSpc="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600" b="1" i="0" u="none" strike="noStrike" kern="0" cap="none" spc="0" baseline="0" dirty="0">
                  <a:solidFill>
                    <a:srgbClr val="000000"/>
                  </a:solidFill>
                  <a:uFillTx/>
                  <a:latin typeface="Calibri"/>
                </a:rPr>
                <a:t>76.082</a:t>
              </a:r>
            </a:p>
          </p:txBody>
        </p:sp>
        <p:sp>
          <p:nvSpPr>
            <p:cNvPr id="13" name="CasellaDiTesto 1"/>
            <p:cNvSpPr txBox="1"/>
            <p:nvPr/>
          </p:nvSpPr>
          <p:spPr>
            <a:xfrm>
              <a:off x="88415" y="3788011"/>
              <a:ext cx="634401" cy="209553"/>
            </a:xfrm>
            <a:prstGeom prst="rect">
              <a:avLst/>
            </a:prstGeom>
            <a:noFill/>
            <a:ln cap="flat">
              <a:noFill/>
            </a:ln>
          </p:spPr>
          <p:txBody>
            <a:bodyPr vert="horz" wrap="square" lIns="91440" tIns="45720" rIns="91440" bIns="45720" anchor="t" anchorCtr="0" compatLnSpc="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600" b="1" i="0" u="none" strike="noStrike" kern="0" cap="none" spc="0" baseline="0" dirty="0">
                  <a:solidFill>
                    <a:srgbClr val="000000"/>
                  </a:solidFill>
                  <a:uFillTx/>
                  <a:latin typeface="Calibri"/>
                </a:rPr>
                <a:t>2.675</a:t>
              </a:r>
            </a:p>
          </p:txBody>
        </p:sp>
      </p:grpSp>
    </p:spTree>
    <p:extLst>
      <p:ext uri="{BB962C8B-B14F-4D97-AF65-F5344CB8AC3E}">
        <p14:creationId xmlns:p14="http://schemas.microsoft.com/office/powerpoint/2010/main" val="8223028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1"/>
          <p:cNvSpPr txBox="1">
            <a:spLocks noChangeArrowheads="1"/>
          </p:cNvSpPr>
          <p:nvPr/>
        </p:nvSpPr>
        <p:spPr bwMode="auto">
          <a:xfrm>
            <a:off x="465291" y="3309363"/>
            <a:ext cx="7298208" cy="9142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t-IT" altLang="it-IT" sz="2560">
              <a:solidFill>
                <a:srgbClr val="FFFFFF"/>
              </a:solidFill>
              <a:latin typeface="Calibri" panose="020F0502020204030204" pitchFamily="34" charset="0"/>
            </a:endParaRPr>
          </a:p>
        </p:txBody>
      </p:sp>
      <p:sp>
        <p:nvSpPr>
          <p:cNvPr id="64515" name="Text Box 2"/>
          <p:cNvSpPr txBox="1">
            <a:spLocks noChangeArrowheads="1"/>
          </p:cNvSpPr>
          <p:nvPr/>
        </p:nvSpPr>
        <p:spPr bwMode="auto">
          <a:xfrm>
            <a:off x="266639" y="1828503"/>
            <a:ext cx="8711347" cy="474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t-IT" altLang="it-IT" sz="2560">
              <a:solidFill>
                <a:srgbClr val="FFFFFF"/>
              </a:solidFill>
              <a:latin typeface="Calibri" panose="020F0502020204030204" pitchFamily="34" charset="0"/>
            </a:endParaRPr>
          </a:p>
        </p:txBody>
      </p:sp>
      <p:sp>
        <p:nvSpPr>
          <p:cNvPr id="64516" name="Text Box 3"/>
          <p:cNvSpPr txBox="1">
            <a:spLocks noChangeArrowheads="1"/>
          </p:cNvSpPr>
          <p:nvPr/>
        </p:nvSpPr>
        <p:spPr bwMode="auto">
          <a:xfrm>
            <a:off x="8958638" y="7643592"/>
            <a:ext cx="2201297" cy="3095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27979" tIns="66549" rIns="127979" bIns="66549">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9pPr>
          </a:lstStyle>
          <a:p>
            <a:pPr eaLnBrk="1" hangingPunct="1">
              <a:buSzPct val="100000"/>
            </a:pPr>
            <a:r>
              <a:rPr lang="it-IT" altLang="it-IT" sz="1138" b="1" i="1">
                <a:solidFill>
                  <a:srgbClr val="000000"/>
                </a:solidFill>
                <a:latin typeface="Calibri" panose="020F0502020204030204" pitchFamily="34" charset="0"/>
              </a:rPr>
              <a:t>Fonte: Regione Emilia-Romagna</a:t>
            </a:r>
          </a:p>
        </p:txBody>
      </p:sp>
      <p:graphicFrame>
        <p:nvGraphicFramePr>
          <p:cNvPr id="64517" name="Object 4"/>
          <p:cNvGraphicFramePr>
            <a:graphicFrameLocks noChangeAspect="1"/>
          </p:cNvGraphicFramePr>
          <p:nvPr/>
        </p:nvGraphicFramePr>
        <p:xfrm>
          <a:off x="4673103" y="2302559"/>
          <a:ext cx="8740693" cy="5343291"/>
        </p:xfrm>
        <a:graphic>
          <a:graphicData uri="http://schemas.openxmlformats.org/presentationml/2006/ole">
            <mc:AlternateContent xmlns:mc="http://schemas.openxmlformats.org/markup-compatibility/2006">
              <mc:Choice xmlns:v="urn:schemas-microsoft-com:vml" Requires="v">
                <p:oleObj spid="_x0000_s7170" r:id="rId4" imgW="6146640" imgH="3756960" progId="">
                  <p:embed/>
                </p:oleObj>
              </mc:Choice>
              <mc:Fallback>
                <p:oleObj r:id="rId4" imgW="6146640" imgH="37569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3103" y="2302559"/>
                        <a:ext cx="8740693" cy="534329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4518" name="Text Box 5"/>
          <p:cNvSpPr txBox="1">
            <a:spLocks noChangeArrowheads="1"/>
          </p:cNvSpPr>
          <p:nvPr/>
        </p:nvSpPr>
        <p:spPr bwMode="auto">
          <a:xfrm>
            <a:off x="668957" y="2283718"/>
            <a:ext cx="5688633" cy="6192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27979" tIns="63990" rIns="127979" bIns="6399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9pPr>
          </a:lstStyle>
          <a:p>
            <a:pPr algn="just" eaLnBrk="1" hangingPunct="1">
              <a:buSzPct val="100000"/>
            </a:pPr>
            <a:r>
              <a:rPr lang="it-IT" altLang="it-IT" sz="2560" dirty="0">
                <a:solidFill>
                  <a:srgbClr val="000000"/>
                </a:solidFill>
                <a:latin typeface="Calibri" panose="020F0502020204030204" pitchFamily="34" charset="0"/>
              </a:rPr>
              <a:t>LE COLTURE BIOLOGICHE</a:t>
            </a:r>
          </a:p>
          <a:p>
            <a:pPr algn="just" eaLnBrk="1" hangingPunct="1">
              <a:buSzPct val="100000"/>
            </a:pPr>
            <a:endParaRPr lang="it-IT" altLang="it-IT" sz="2560" dirty="0" smtClean="0">
              <a:solidFill>
                <a:srgbClr val="000000"/>
              </a:solidFill>
              <a:latin typeface="Calibri" panose="020F0502020204030204" pitchFamily="34" charset="0"/>
            </a:endParaRPr>
          </a:p>
          <a:p>
            <a:pPr algn="just" eaLnBrk="1" hangingPunct="1">
              <a:buSzPct val="100000"/>
            </a:pPr>
            <a:r>
              <a:rPr lang="it-IT" altLang="it-IT" sz="2560" dirty="0" smtClean="0">
                <a:solidFill>
                  <a:srgbClr val="000000"/>
                </a:solidFill>
                <a:latin typeface="Calibri" panose="020F0502020204030204" pitchFamily="34" charset="0"/>
              </a:rPr>
              <a:t>Quasi </a:t>
            </a:r>
            <a:r>
              <a:rPr lang="it-IT" altLang="it-IT" sz="2560" dirty="0">
                <a:solidFill>
                  <a:srgbClr val="000000"/>
                </a:solidFill>
                <a:latin typeface="Calibri" panose="020F0502020204030204" pitchFamily="34" charset="0"/>
              </a:rPr>
              <a:t>il 70% delle superfici </a:t>
            </a:r>
            <a:endParaRPr lang="it-IT" altLang="it-IT" sz="2560" dirty="0" smtClean="0">
              <a:solidFill>
                <a:srgbClr val="000000"/>
              </a:solidFill>
              <a:latin typeface="Calibri" panose="020F0502020204030204" pitchFamily="34" charset="0"/>
            </a:endParaRPr>
          </a:p>
          <a:p>
            <a:pPr algn="just" eaLnBrk="1" hangingPunct="1">
              <a:buSzPct val="100000"/>
            </a:pPr>
            <a:r>
              <a:rPr lang="it-IT" altLang="it-IT" sz="2560" dirty="0" smtClean="0">
                <a:solidFill>
                  <a:srgbClr val="000000"/>
                </a:solidFill>
                <a:latin typeface="Calibri" panose="020F0502020204030204" pitchFamily="34" charset="0"/>
              </a:rPr>
              <a:t>certificate </a:t>
            </a:r>
            <a:r>
              <a:rPr lang="it-IT" altLang="it-IT" sz="2560" dirty="0">
                <a:solidFill>
                  <a:srgbClr val="000000"/>
                </a:solidFill>
                <a:latin typeface="Calibri" panose="020F0502020204030204" pitchFamily="34" charset="0"/>
              </a:rPr>
              <a:t>è </a:t>
            </a:r>
            <a:r>
              <a:rPr lang="it-IT" altLang="it-IT" sz="2560" dirty="0" smtClean="0">
                <a:solidFill>
                  <a:srgbClr val="000000"/>
                </a:solidFill>
                <a:latin typeface="Calibri" panose="020F0502020204030204" pitchFamily="34" charset="0"/>
              </a:rPr>
              <a:t>rappresentato </a:t>
            </a:r>
            <a:r>
              <a:rPr lang="it-IT" altLang="it-IT" sz="2560" dirty="0">
                <a:solidFill>
                  <a:srgbClr val="000000"/>
                </a:solidFill>
                <a:latin typeface="Calibri" panose="020F0502020204030204" pitchFamily="34" charset="0"/>
              </a:rPr>
              <a:t>da </a:t>
            </a:r>
          </a:p>
          <a:p>
            <a:pPr algn="just" eaLnBrk="1" hangingPunct="1">
              <a:buSzPct val="100000"/>
            </a:pPr>
            <a:r>
              <a:rPr lang="it-IT" altLang="it-IT" sz="2560" dirty="0">
                <a:solidFill>
                  <a:srgbClr val="000000"/>
                </a:solidFill>
                <a:latin typeface="Calibri" panose="020F0502020204030204" pitchFamily="34" charset="0"/>
              </a:rPr>
              <a:t>foraggere leguminose, prati e pascoli, </a:t>
            </a:r>
          </a:p>
          <a:p>
            <a:pPr algn="just" eaLnBrk="1" hangingPunct="1">
              <a:buSzPct val="100000"/>
            </a:pPr>
            <a:r>
              <a:rPr lang="it-IT" altLang="it-IT" sz="2560" dirty="0">
                <a:solidFill>
                  <a:srgbClr val="000000"/>
                </a:solidFill>
                <a:latin typeface="Calibri" panose="020F0502020204030204" pitchFamily="34" charset="0"/>
              </a:rPr>
              <a:t>base alimentare della zootecnia biologica.</a:t>
            </a:r>
          </a:p>
          <a:p>
            <a:pPr algn="just" eaLnBrk="1" hangingPunct="1">
              <a:buSzPct val="100000"/>
            </a:pPr>
            <a:r>
              <a:rPr lang="it-IT" altLang="it-IT" sz="2560" dirty="0">
                <a:solidFill>
                  <a:srgbClr val="000000"/>
                </a:solidFill>
                <a:latin typeface="Calibri" panose="020F0502020204030204" pitchFamily="34" charset="0"/>
              </a:rPr>
              <a:t>Le frutticole e la vite </a:t>
            </a:r>
            <a:r>
              <a:rPr lang="it-IT" altLang="it-IT" sz="2560" dirty="0" smtClean="0">
                <a:solidFill>
                  <a:srgbClr val="000000"/>
                </a:solidFill>
                <a:latin typeface="Calibri" panose="020F0502020204030204" pitchFamily="34" charset="0"/>
              </a:rPr>
              <a:t>raggiungono </a:t>
            </a:r>
            <a:r>
              <a:rPr lang="it-IT" altLang="it-IT" sz="2560" dirty="0">
                <a:solidFill>
                  <a:srgbClr val="000000"/>
                </a:solidFill>
                <a:latin typeface="Calibri" panose="020F0502020204030204" pitchFamily="34" charset="0"/>
              </a:rPr>
              <a:t>solo l'8% </a:t>
            </a:r>
          </a:p>
          <a:p>
            <a:pPr algn="just" eaLnBrk="1" hangingPunct="1">
              <a:buSzPct val="100000"/>
            </a:pPr>
            <a:r>
              <a:rPr lang="it-IT" altLang="it-IT" sz="2560" dirty="0">
                <a:solidFill>
                  <a:srgbClr val="000000"/>
                </a:solidFill>
                <a:latin typeface="Calibri" panose="020F0502020204030204" pitchFamily="34" charset="0"/>
              </a:rPr>
              <a:t>della </a:t>
            </a:r>
            <a:r>
              <a:rPr lang="it-IT" altLang="it-IT" sz="2560" dirty="0" err="1">
                <a:solidFill>
                  <a:srgbClr val="000000"/>
                </a:solidFill>
                <a:latin typeface="Calibri" panose="020F0502020204030204" pitchFamily="34" charset="0"/>
              </a:rPr>
              <a:t>Sau</a:t>
            </a:r>
            <a:r>
              <a:rPr lang="it-IT" altLang="it-IT" sz="2560" dirty="0">
                <a:solidFill>
                  <a:srgbClr val="000000"/>
                </a:solidFill>
                <a:latin typeface="Calibri" panose="020F0502020204030204" pitchFamily="34" charset="0"/>
              </a:rPr>
              <a:t> </a:t>
            </a:r>
            <a:r>
              <a:rPr lang="it-IT" altLang="it-IT" sz="2560" dirty="0" err="1">
                <a:solidFill>
                  <a:srgbClr val="000000"/>
                </a:solidFill>
                <a:latin typeface="Calibri" panose="020F0502020204030204" pitchFamily="34" charset="0"/>
              </a:rPr>
              <a:t>bio</a:t>
            </a:r>
            <a:r>
              <a:rPr lang="it-IT" altLang="it-IT" sz="2560" dirty="0">
                <a:solidFill>
                  <a:srgbClr val="000000"/>
                </a:solidFill>
                <a:latin typeface="Calibri" panose="020F0502020204030204" pitchFamily="34" charset="0"/>
              </a:rPr>
              <a:t>.</a:t>
            </a:r>
          </a:p>
          <a:p>
            <a:pPr algn="just" eaLnBrk="1" hangingPunct="1">
              <a:buSzPct val="100000"/>
            </a:pPr>
            <a:endParaRPr lang="it-IT" altLang="it-IT" sz="2560" dirty="0" smtClean="0">
              <a:solidFill>
                <a:srgbClr val="000000"/>
              </a:solidFill>
              <a:latin typeface="Calibri" panose="020F0502020204030204" pitchFamily="34" charset="0"/>
            </a:endParaRPr>
          </a:p>
          <a:p>
            <a:pPr algn="just" eaLnBrk="1" hangingPunct="1">
              <a:buSzPct val="100000"/>
            </a:pPr>
            <a:r>
              <a:rPr lang="it-IT" altLang="it-IT" sz="2560" dirty="0" smtClean="0">
                <a:solidFill>
                  <a:srgbClr val="000000"/>
                </a:solidFill>
                <a:latin typeface="Calibri" panose="020F0502020204030204" pitchFamily="34" charset="0"/>
              </a:rPr>
              <a:t>Le </a:t>
            </a:r>
            <a:r>
              <a:rPr lang="it-IT" altLang="it-IT" sz="2560" dirty="0">
                <a:solidFill>
                  <a:srgbClr val="000000"/>
                </a:solidFill>
                <a:latin typeface="Calibri" panose="020F0502020204030204" pitchFamily="34" charset="0"/>
              </a:rPr>
              <a:t>colture proteiche da granella </a:t>
            </a:r>
          </a:p>
          <a:p>
            <a:pPr algn="just" eaLnBrk="1" hangingPunct="1">
              <a:buSzPct val="100000"/>
            </a:pPr>
            <a:r>
              <a:rPr lang="it-IT" altLang="it-IT" sz="2560" dirty="0">
                <a:solidFill>
                  <a:srgbClr val="000000"/>
                </a:solidFill>
                <a:latin typeface="Calibri" panose="020F0502020204030204" pitchFamily="34" charset="0"/>
              </a:rPr>
              <a:t>sono ancorate all'1%; </a:t>
            </a:r>
          </a:p>
          <a:p>
            <a:pPr algn="just" eaLnBrk="1" hangingPunct="1">
              <a:buSzPct val="100000"/>
            </a:pPr>
            <a:r>
              <a:rPr lang="it-IT" altLang="it-IT" sz="2560" dirty="0">
                <a:solidFill>
                  <a:srgbClr val="000000"/>
                </a:solidFill>
                <a:latin typeface="Calibri" panose="020F0502020204030204" pitchFamily="34" charset="0"/>
              </a:rPr>
              <a:t>ciò rende le aziende regionali </a:t>
            </a:r>
          </a:p>
          <a:p>
            <a:pPr algn="just" eaLnBrk="1" hangingPunct="1">
              <a:buSzPct val="100000"/>
            </a:pPr>
            <a:r>
              <a:rPr lang="it-IT" altLang="it-IT" sz="2560" dirty="0">
                <a:solidFill>
                  <a:srgbClr val="000000"/>
                </a:solidFill>
                <a:latin typeface="Calibri" panose="020F0502020204030204" pitchFamily="34" charset="0"/>
              </a:rPr>
              <a:t>(e nazionali) dipendenti dall' </a:t>
            </a:r>
          </a:p>
          <a:p>
            <a:pPr algn="just" eaLnBrk="1" hangingPunct="1">
              <a:buSzPct val="100000"/>
            </a:pPr>
            <a:r>
              <a:rPr lang="it-IT" altLang="it-IT" sz="2560" dirty="0">
                <a:solidFill>
                  <a:srgbClr val="000000"/>
                </a:solidFill>
                <a:latin typeface="Calibri" panose="020F0502020204030204" pitchFamily="34" charset="0"/>
              </a:rPr>
              <a:t>importazione della quota parte </a:t>
            </a:r>
          </a:p>
          <a:p>
            <a:pPr algn="just" eaLnBrk="1" hangingPunct="1">
              <a:buSzPct val="100000"/>
            </a:pPr>
            <a:r>
              <a:rPr lang="it-IT" altLang="it-IT" sz="2560" dirty="0">
                <a:solidFill>
                  <a:srgbClr val="000000"/>
                </a:solidFill>
                <a:latin typeface="Calibri" panose="020F0502020204030204" pitchFamily="34" charset="0"/>
              </a:rPr>
              <a:t>proteica della razione alimentare. </a:t>
            </a:r>
          </a:p>
          <a:p>
            <a:pPr eaLnBrk="1" hangingPunct="1">
              <a:buSzPct val="100000"/>
            </a:pPr>
            <a:endParaRPr lang="it-IT" altLang="it-IT" sz="2560" dirty="0">
              <a:solidFill>
                <a:srgbClr val="000000"/>
              </a:solidFill>
              <a:latin typeface="Calibri" panose="020F0502020204030204" pitchFamily="34" charset="0"/>
            </a:endParaRPr>
          </a:p>
        </p:txBody>
      </p:sp>
      <p:grpSp>
        <p:nvGrpSpPr>
          <p:cNvPr id="64519" name="Group 6"/>
          <p:cNvGrpSpPr>
            <a:grpSpLocks/>
          </p:cNvGrpSpPr>
          <p:nvPr/>
        </p:nvGrpSpPr>
        <p:grpSpPr bwMode="auto">
          <a:xfrm>
            <a:off x="377252" y="501146"/>
            <a:ext cx="8794871" cy="1112904"/>
            <a:chOff x="167" y="222"/>
            <a:chExt cx="3896" cy="493"/>
          </a:xfrm>
        </p:grpSpPr>
        <p:sp>
          <p:nvSpPr>
            <p:cNvPr id="64521" name="Text Box 7"/>
            <p:cNvSpPr txBox="1">
              <a:spLocks noChangeArrowheads="1"/>
            </p:cNvSpPr>
            <p:nvPr/>
          </p:nvSpPr>
          <p:spPr bwMode="auto">
            <a:xfrm>
              <a:off x="167" y="222"/>
              <a:ext cx="3896" cy="4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979" tIns="66549" rIns="127979" bIns="66549">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9pPr>
            </a:lstStyle>
            <a:p>
              <a:pPr>
                <a:spcBef>
                  <a:spcPts val="569"/>
                </a:spcBef>
              </a:pPr>
              <a:r>
                <a:rPr lang="it-IT" altLang="it-IT" sz="2844" i="1">
                  <a:solidFill>
                    <a:srgbClr val="006600"/>
                  </a:solidFill>
                  <a:latin typeface="Calibri" panose="020F0502020204030204" pitchFamily="34" charset="0"/>
                </a:rPr>
                <a:t>Produzioni biologiche in Emilia-Romagna</a:t>
              </a:r>
            </a:p>
            <a:p>
              <a:pPr>
                <a:spcBef>
                  <a:spcPts val="569"/>
                </a:spcBef>
              </a:pPr>
              <a:r>
                <a:rPr lang="it-IT" altLang="it-IT" sz="2844" b="1">
                  <a:solidFill>
                    <a:srgbClr val="006600"/>
                  </a:solidFill>
                  <a:latin typeface="Calibri" panose="020F0502020204030204" pitchFamily="34" charset="0"/>
                </a:rPr>
                <a:t>OPERATORI, SUPERFICI E SOSTEGNO</a:t>
              </a:r>
            </a:p>
          </p:txBody>
        </p:sp>
        <p:sp>
          <p:nvSpPr>
            <p:cNvPr id="64522" name="Line 8"/>
            <p:cNvSpPr>
              <a:spLocks noChangeShapeType="1"/>
            </p:cNvSpPr>
            <p:nvPr/>
          </p:nvSpPr>
          <p:spPr bwMode="auto">
            <a:xfrm>
              <a:off x="168" y="715"/>
              <a:ext cx="3373" cy="0"/>
            </a:xfrm>
            <a:prstGeom prst="line">
              <a:avLst/>
            </a:prstGeom>
            <a:noFill/>
            <a:ln w="36000">
              <a:solidFill>
                <a:srgbClr val="66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sz="5119"/>
            </a:p>
          </p:txBody>
        </p:sp>
      </p:grpSp>
      <p:pic>
        <p:nvPicPr>
          <p:cNvPr id="6452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52749" y="139959"/>
            <a:ext cx="2517013" cy="148086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Text Box 2"/>
          <p:cNvSpPr txBox="1">
            <a:spLocks noChangeArrowheads="1"/>
          </p:cNvSpPr>
          <p:nvPr/>
        </p:nvSpPr>
        <p:spPr bwMode="auto">
          <a:xfrm>
            <a:off x="7437710" y="9124478"/>
            <a:ext cx="5256584" cy="442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27980" tIns="66550" rIns="127980" bIns="6655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5pPr>
            <a:lvl6pPr marL="25146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6pPr>
            <a:lvl7pPr marL="29718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7pPr>
            <a:lvl8pPr marL="34290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8pPr>
            <a:lvl9pPr marL="38862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9pPr>
          </a:lstStyle>
          <a:p>
            <a:pPr algn="r" eaLnBrk="0" hangingPunct="0">
              <a:spcBef>
                <a:spcPts val="889"/>
              </a:spcBef>
              <a:buClrTx/>
            </a:pPr>
            <a:r>
              <a:rPr lang="it-IT" altLang="en-US" sz="2000" b="0" i="1" dirty="0">
                <a:solidFill>
                  <a:srgbClr val="008000"/>
                </a:solidFill>
                <a:latin typeface="Times New Roman" pitchFamily="16" charset="0"/>
              </a:rPr>
              <a:t>Direzione</a:t>
            </a:r>
            <a:r>
              <a:rPr lang="it-IT" altLang="en-US" sz="2000" b="0" dirty="0">
                <a:solidFill>
                  <a:srgbClr val="008000"/>
                </a:solidFill>
                <a:latin typeface="Times New Roman" pitchFamily="16" charset="0"/>
              </a:rPr>
              <a:t> </a:t>
            </a:r>
            <a:r>
              <a:rPr lang="it-IT" altLang="en-US" sz="2000" b="0" i="1" dirty="0">
                <a:solidFill>
                  <a:srgbClr val="008000"/>
                </a:solidFill>
                <a:latin typeface="Times New Roman" pitchFamily="16" charset="0"/>
              </a:rPr>
              <a:t>Generale </a:t>
            </a:r>
            <a:r>
              <a:rPr lang="it-IT" altLang="en-US" sz="2000" b="0" i="1" dirty="0" smtClean="0">
                <a:solidFill>
                  <a:srgbClr val="008000"/>
                </a:solidFill>
                <a:latin typeface="Times New Roman" pitchFamily="16" charset="0"/>
              </a:rPr>
              <a:t>Agricoltura, Caccia e Pesca</a:t>
            </a:r>
            <a:r>
              <a:rPr lang="it-IT" altLang="en-US" sz="1400" b="0" dirty="0" smtClean="0">
                <a:solidFill>
                  <a:srgbClr val="008000"/>
                </a:solidFill>
                <a:latin typeface="Times New Roman" pitchFamily="16" charset="0"/>
              </a:rPr>
              <a:t> </a:t>
            </a:r>
            <a:endParaRPr lang="it-IT" altLang="en-US" sz="1400" b="0" dirty="0">
              <a:solidFill>
                <a:srgbClr val="008000"/>
              </a:solidFill>
              <a:latin typeface="Times New Roman" pitchFamily="16" charset="0"/>
            </a:endParaRPr>
          </a:p>
        </p:txBody>
      </p:sp>
    </p:spTree>
    <p:extLst>
      <p:ext uri="{BB962C8B-B14F-4D97-AF65-F5344CB8AC3E}">
        <p14:creationId xmlns:p14="http://schemas.microsoft.com/office/powerpoint/2010/main" val="2011921477"/>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a:graphicFrameLocks/>
          </p:cNvGraphicFramePr>
          <p:nvPr>
            <p:extLst>
              <p:ext uri="{D42A27DB-BD31-4B8C-83A1-F6EECF244321}">
                <p14:modId xmlns:p14="http://schemas.microsoft.com/office/powerpoint/2010/main" val="166193231"/>
              </p:ext>
            </p:extLst>
          </p:nvPr>
        </p:nvGraphicFramePr>
        <p:xfrm>
          <a:off x="0" y="843558"/>
          <a:ext cx="12097344" cy="7344816"/>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Group 6"/>
          <p:cNvGrpSpPr>
            <a:grpSpLocks/>
          </p:cNvGrpSpPr>
          <p:nvPr/>
        </p:nvGrpSpPr>
        <p:grpSpPr bwMode="auto">
          <a:xfrm>
            <a:off x="308918" y="7539864"/>
            <a:ext cx="9433048" cy="869952"/>
            <a:chOff x="172" y="3154"/>
            <a:chExt cx="4282" cy="548"/>
          </a:xfrm>
        </p:grpSpPr>
        <p:grpSp>
          <p:nvGrpSpPr>
            <p:cNvPr id="4" name="Group 7"/>
            <p:cNvGrpSpPr>
              <a:grpSpLocks/>
            </p:cNvGrpSpPr>
            <p:nvPr/>
          </p:nvGrpSpPr>
          <p:grpSpPr bwMode="auto">
            <a:xfrm>
              <a:off x="172" y="3154"/>
              <a:ext cx="4122" cy="539"/>
              <a:chOff x="172" y="3154"/>
              <a:chExt cx="4122" cy="539"/>
            </a:xfrm>
          </p:grpSpPr>
          <p:sp>
            <p:nvSpPr>
              <p:cNvPr id="6" name="Line 8"/>
              <p:cNvSpPr>
                <a:spLocks noChangeShapeType="1"/>
              </p:cNvSpPr>
              <p:nvPr/>
            </p:nvSpPr>
            <p:spPr bwMode="auto">
              <a:xfrm flipH="1" flipV="1">
                <a:off x="2887" y="3154"/>
                <a:ext cx="0" cy="363"/>
              </a:xfrm>
              <a:prstGeom prst="line">
                <a:avLst/>
              </a:prstGeom>
              <a:noFill/>
              <a:ln w="9525">
                <a:solidFill>
                  <a:srgbClr val="FF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7" name="Line 9"/>
              <p:cNvSpPr>
                <a:spLocks noChangeShapeType="1"/>
              </p:cNvSpPr>
              <p:nvPr/>
            </p:nvSpPr>
            <p:spPr bwMode="auto">
              <a:xfrm flipV="1">
                <a:off x="3378" y="3154"/>
                <a:ext cx="0" cy="318"/>
              </a:xfrm>
              <a:prstGeom prst="line">
                <a:avLst/>
              </a:prstGeom>
              <a:noFill/>
              <a:ln w="9525">
                <a:solidFill>
                  <a:srgbClr val="FF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8" name="Line 10"/>
              <p:cNvSpPr>
                <a:spLocks noChangeShapeType="1"/>
              </p:cNvSpPr>
              <p:nvPr/>
            </p:nvSpPr>
            <p:spPr bwMode="auto">
              <a:xfrm flipV="1">
                <a:off x="3836" y="3154"/>
                <a:ext cx="0" cy="318"/>
              </a:xfrm>
              <a:prstGeom prst="line">
                <a:avLst/>
              </a:prstGeom>
              <a:noFill/>
              <a:ln w="9525">
                <a:solidFill>
                  <a:srgbClr val="FF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9" name="Line 11"/>
              <p:cNvSpPr>
                <a:spLocks noChangeShapeType="1"/>
              </p:cNvSpPr>
              <p:nvPr/>
            </p:nvSpPr>
            <p:spPr bwMode="auto">
              <a:xfrm flipV="1">
                <a:off x="4294" y="3154"/>
                <a:ext cx="0" cy="318"/>
              </a:xfrm>
              <a:prstGeom prst="line">
                <a:avLst/>
              </a:prstGeom>
              <a:noFill/>
              <a:ln w="9525">
                <a:solidFill>
                  <a:srgbClr val="FF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 name="Line 12"/>
              <p:cNvSpPr>
                <a:spLocks noChangeShapeType="1"/>
              </p:cNvSpPr>
              <p:nvPr/>
            </p:nvSpPr>
            <p:spPr bwMode="auto">
              <a:xfrm flipV="1">
                <a:off x="2167" y="3200"/>
                <a:ext cx="0" cy="287"/>
              </a:xfrm>
              <a:prstGeom prst="line">
                <a:avLst/>
              </a:prstGeom>
              <a:noFill/>
              <a:ln w="9525">
                <a:solidFill>
                  <a:srgbClr val="66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1" name="Text Box 13"/>
              <p:cNvSpPr txBox="1">
                <a:spLocks noChangeArrowheads="1"/>
              </p:cNvSpPr>
              <p:nvPr/>
            </p:nvSpPr>
            <p:spPr bwMode="auto">
              <a:xfrm>
                <a:off x="924" y="3517"/>
                <a:ext cx="1581" cy="1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9pPr>
              </a:lstStyle>
              <a:p>
                <a:pPr eaLnBrk="1" hangingPunct="1">
                  <a:buClr>
                    <a:srgbClr val="000000"/>
                  </a:buClr>
                  <a:buSzPct val="100000"/>
                  <a:buFont typeface="Times New Roman" panose="02020603050405020304" pitchFamily="18" charset="0"/>
                  <a:buNone/>
                </a:pPr>
                <a:r>
                  <a:rPr lang="it-IT" altLang="it-IT" sz="1600" b="1" dirty="0">
                    <a:solidFill>
                      <a:srgbClr val="3333FF"/>
                    </a:solidFill>
                    <a:latin typeface="Calibri" panose="020F0502020204030204" pitchFamily="34" charset="0"/>
                  </a:rPr>
                  <a:t>PSR 2000-2006 Bandi Misura 2f  Az.2</a:t>
                </a:r>
              </a:p>
            </p:txBody>
          </p:sp>
          <p:sp>
            <p:nvSpPr>
              <p:cNvPr id="12" name="Line 14"/>
              <p:cNvSpPr>
                <a:spLocks noChangeShapeType="1"/>
              </p:cNvSpPr>
              <p:nvPr/>
            </p:nvSpPr>
            <p:spPr bwMode="auto">
              <a:xfrm flipV="1">
                <a:off x="1709" y="3200"/>
                <a:ext cx="0" cy="287"/>
              </a:xfrm>
              <a:prstGeom prst="line">
                <a:avLst/>
              </a:prstGeom>
              <a:noFill/>
              <a:ln w="9525">
                <a:solidFill>
                  <a:srgbClr val="66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3" name="Line 15"/>
              <p:cNvSpPr>
                <a:spLocks noChangeShapeType="1"/>
              </p:cNvSpPr>
              <p:nvPr/>
            </p:nvSpPr>
            <p:spPr bwMode="auto">
              <a:xfrm flipV="1">
                <a:off x="1215" y="3200"/>
                <a:ext cx="4" cy="291"/>
              </a:xfrm>
              <a:prstGeom prst="line">
                <a:avLst/>
              </a:prstGeom>
              <a:noFill/>
              <a:ln w="9525">
                <a:solidFill>
                  <a:srgbClr val="66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4" name="Text Box 16"/>
              <p:cNvSpPr txBox="1">
                <a:spLocks noChangeArrowheads="1"/>
              </p:cNvSpPr>
              <p:nvPr/>
            </p:nvSpPr>
            <p:spPr bwMode="auto">
              <a:xfrm>
                <a:off x="172" y="3517"/>
                <a:ext cx="867" cy="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579D1C"/>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9pPr>
              </a:lstStyle>
              <a:p>
                <a:pPr eaLnBrk="1" hangingPunct="1">
                  <a:buClr>
                    <a:srgbClr val="000000"/>
                  </a:buClr>
                  <a:buSzPct val="100000"/>
                  <a:buFont typeface="Times New Roman" panose="02020603050405020304" pitchFamily="18" charset="0"/>
                  <a:buNone/>
                </a:pPr>
                <a:r>
                  <a:rPr lang="it-IT" altLang="it-IT" sz="1600" b="1" dirty="0">
                    <a:solidFill>
                      <a:srgbClr val="00CC00"/>
                    </a:solidFill>
                    <a:latin typeface="Calibri" panose="020F0502020204030204" pitchFamily="34" charset="0"/>
                  </a:rPr>
                  <a:t>Reg. CEE 2078/92</a:t>
                </a:r>
              </a:p>
            </p:txBody>
          </p:sp>
          <p:sp>
            <p:nvSpPr>
              <p:cNvPr id="15" name="Line 17"/>
              <p:cNvSpPr>
                <a:spLocks noChangeShapeType="1"/>
              </p:cNvSpPr>
              <p:nvPr/>
            </p:nvSpPr>
            <p:spPr bwMode="auto">
              <a:xfrm flipH="1" flipV="1">
                <a:off x="761" y="3154"/>
                <a:ext cx="2" cy="346"/>
              </a:xfrm>
              <a:prstGeom prst="line">
                <a:avLst/>
              </a:prstGeom>
              <a:noFill/>
              <a:ln w="9525">
                <a:solidFill>
                  <a:srgbClr val="66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grpSp>
        <p:sp>
          <p:nvSpPr>
            <p:cNvPr id="5" name="Text Box 18"/>
            <p:cNvSpPr txBox="1">
              <a:spLocks noChangeArrowheads="1"/>
            </p:cNvSpPr>
            <p:nvPr/>
          </p:nvSpPr>
          <p:spPr bwMode="auto">
            <a:xfrm>
              <a:off x="2724" y="3517"/>
              <a:ext cx="1730" cy="1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9pPr>
            </a:lstStyle>
            <a:p>
              <a:pPr eaLnBrk="1" hangingPunct="1">
                <a:buClr>
                  <a:srgbClr val="000000"/>
                </a:buClr>
                <a:buSzPct val="100000"/>
                <a:buFont typeface="Times New Roman" panose="02020603050405020304" pitchFamily="18" charset="0"/>
                <a:buNone/>
              </a:pPr>
              <a:r>
                <a:rPr lang="it-IT" altLang="it-IT" sz="1600" b="1" dirty="0">
                  <a:solidFill>
                    <a:srgbClr val="CC0000"/>
                  </a:solidFill>
                  <a:latin typeface="Calibri" panose="020F0502020204030204" pitchFamily="34" charset="0"/>
                </a:rPr>
                <a:t>PSR 2007-2013 Bandi Misura 214 Az. 2</a:t>
              </a:r>
            </a:p>
          </p:txBody>
        </p:sp>
      </p:grpSp>
      <p:sp>
        <p:nvSpPr>
          <p:cNvPr id="16" name="Text Box 18"/>
          <p:cNvSpPr txBox="1">
            <a:spLocks noChangeArrowheads="1"/>
          </p:cNvSpPr>
          <p:nvPr/>
        </p:nvSpPr>
        <p:spPr bwMode="auto">
          <a:xfrm>
            <a:off x="9195013" y="8116366"/>
            <a:ext cx="3808200" cy="293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anose="020B0604030504040204" pitchFamily="34" charset="0"/>
                <a:ea typeface="Arial Unicode MS" panose="020B0604020202020204" pitchFamily="34" charset="-128"/>
                <a:cs typeface="Arial Unicode MS" panose="020B0604020202020204" pitchFamily="34" charset="-128"/>
              </a:defRPr>
            </a:lvl9pPr>
          </a:lstStyle>
          <a:p>
            <a:pPr eaLnBrk="1" hangingPunct="1">
              <a:buClr>
                <a:srgbClr val="000000"/>
              </a:buClr>
              <a:buSzPct val="100000"/>
              <a:buFont typeface="Times New Roman" panose="02020603050405020304" pitchFamily="18" charset="0"/>
              <a:buNone/>
            </a:pPr>
            <a:r>
              <a:rPr lang="it-IT" altLang="it-IT" sz="1600" b="1" dirty="0">
                <a:solidFill>
                  <a:srgbClr val="CC00CC"/>
                </a:solidFill>
                <a:latin typeface="Calibri" panose="020F0502020204030204" pitchFamily="34" charset="0"/>
              </a:rPr>
              <a:t>PSR </a:t>
            </a:r>
            <a:r>
              <a:rPr lang="it-IT" altLang="it-IT" sz="1600" b="1" dirty="0" smtClean="0">
                <a:solidFill>
                  <a:srgbClr val="CC00CC"/>
                </a:solidFill>
                <a:latin typeface="Calibri" panose="020F0502020204030204" pitchFamily="34" charset="0"/>
              </a:rPr>
              <a:t>2014-2020 </a:t>
            </a:r>
            <a:r>
              <a:rPr lang="it-IT" altLang="it-IT" sz="1600" b="1" dirty="0">
                <a:solidFill>
                  <a:srgbClr val="CC00CC"/>
                </a:solidFill>
                <a:latin typeface="Calibri" panose="020F0502020204030204" pitchFamily="34" charset="0"/>
              </a:rPr>
              <a:t>Bandi Misura </a:t>
            </a:r>
            <a:r>
              <a:rPr lang="it-IT" altLang="it-IT" sz="1600" b="1" dirty="0" smtClean="0">
                <a:solidFill>
                  <a:srgbClr val="CC00CC"/>
                </a:solidFill>
                <a:latin typeface="Calibri" panose="020F0502020204030204" pitchFamily="34" charset="0"/>
              </a:rPr>
              <a:t>11</a:t>
            </a:r>
            <a:endParaRPr lang="it-IT" altLang="it-IT" sz="1600" b="1" dirty="0">
              <a:solidFill>
                <a:srgbClr val="CC00CC"/>
              </a:solidFill>
              <a:latin typeface="Calibri" panose="020F0502020204030204" pitchFamily="34" charset="0"/>
            </a:endParaRPr>
          </a:p>
        </p:txBody>
      </p:sp>
      <p:sp>
        <p:nvSpPr>
          <p:cNvPr id="17" name="Line 11"/>
          <p:cNvSpPr>
            <a:spLocks noChangeShapeType="1"/>
          </p:cNvSpPr>
          <p:nvPr/>
        </p:nvSpPr>
        <p:spPr bwMode="auto">
          <a:xfrm flipV="1">
            <a:off x="10174014" y="7540302"/>
            <a:ext cx="0" cy="504826"/>
          </a:xfrm>
          <a:prstGeom prst="line">
            <a:avLst/>
          </a:prstGeom>
          <a:noFill/>
          <a:ln w="1587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dirty="0"/>
          </a:p>
        </p:txBody>
      </p:sp>
      <p:sp>
        <p:nvSpPr>
          <p:cNvPr id="18" name="Text Box 29"/>
          <p:cNvSpPr txBox="1">
            <a:spLocks noChangeArrowheads="1"/>
          </p:cNvSpPr>
          <p:nvPr/>
        </p:nvSpPr>
        <p:spPr bwMode="auto">
          <a:xfrm>
            <a:off x="380926" y="627534"/>
            <a:ext cx="11521280" cy="685296"/>
          </a:xfrm>
          <a:prstGeom prst="rect">
            <a:avLst/>
          </a:prstGeom>
          <a:solidFill>
            <a:schemeClr val="accent5">
              <a:lumMod val="40000"/>
              <a:lumOff val="60000"/>
            </a:schemeClr>
          </a:solidFill>
          <a:ln w="38100" cmpd="dbl">
            <a:noFill/>
            <a:prstDash val="sysDot"/>
            <a:miter lim="800000"/>
            <a:headEnd/>
            <a:tailEnd/>
          </a:ln>
          <a:effectLst/>
        </p:spPr>
        <p:txBody>
          <a:bodyPr wrap="square" lIns="130028" tIns="65014" rIns="130028" bIns="65014">
            <a:spAutoFit/>
          </a:bodyPr>
          <a:lstStyle/>
          <a:p>
            <a:pPr algn="l">
              <a:lnSpc>
                <a:spcPct val="100000"/>
              </a:lnSpc>
              <a:buClr>
                <a:srgbClr val="C00000"/>
              </a:buClr>
            </a:pPr>
            <a:r>
              <a:rPr lang="it-IT" b="1" dirty="0" err="1" smtClean="0">
                <a:solidFill>
                  <a:srgbClr val="00B050"/>
                </a:solidFill>
              </a:rPr>
              <a:t>Organic</a:t>
            </a:r>
            <a:r>
              <a:rPr lang="it-IT" b="1" dirty="0" smtClean="0">
                <a:solidFill>
                  <a:srgbClr val="00B050"/>
                </a:solidFill>
              </a:rPr>
              <a:t> </a:t>
            </a:r>
            <a:r>
              <a:rPr lang="it-IT" b="1" dirty="0" err="1" smtClean="0">
                <a:solidFill>
                  <a:srgbClr val="00B050"/>
                </a:solidFill>
              </a:rPr>
              <a:t>farming</a:t>
            </a:r>
            <a:r>
              <a:rPr lang="it-IT" b="1" dirty="0" smtClean="0">
                <a:solidFill>
                  <a:srgbClr val="00B050"/>
                </a:solidFill>
              </a:rPr>
              <a:t> and </a:t>
            </a:r>
            <a:r>
              <a:rPr lang="it-IT" b="1" dirty="0" err="1" smtClean="0">
                <a:solidFill>
                  <a:srgbClr val="00B050"/>
                </a:solidFill>
              </a:rPr>
              <a:t>Rural</a:t>
            </a:r>
            <a:r>
              <a:rPr lang="it-IT" b="1" dirty="0" smtClean="0">
                <a:solidFill>
                  <a:srgbClr val="00B050"/>
                </a:solidFill>
              </a:rPr>
              <a:t> </a:t>
            </a:r>
            <a:r>
              <a:rPr lang="it-IT" b="1" dirty="0" err="1" smtClean="0">
                <a:solidFill>
                  <a:srgbClr val="00B050"/>
                </a:solidFill>
              </a:rPr>
              <a:t>Developmen</a:t>
            </a:r>
            <a:r>
              <a:rPr lang="it-IT" b="1" dirty="0" smtClean="0">
                <a:solidFill>
                  <a:srgbClr val="00B050"/>
                </a:solidFill>
              </a:rPr>
              <a:t> Plan (PSR)</a:t>
            </a:r>
            <a:endParaRPr lang="it-IT" b="1" dirty="0" smtClean="0">
              <a:solidFill>
                <a:srgbClr val="00B050"/>
              </a:solidFill>
            </a:endParaRPr>
          </a:p>
        </p:txBody>
      </p:sp>
      <p:sp>
        <p:nvSpPr>
          <p:cNvPr id="19" name="Text Box 2"/>
          <p:cNvSpPr txBox="1">
            <a:spLocks noChangeArrowheads="1"/>
          </p:cNvSpPr>
          <p:nvPr/>
        </p:nvSpPr>
        <p:spPr bwMode="auto">
          <a:xfrm>
            <a:off x="7437710" y="9124478"/>
            <a:ext cx="5256584" cy="442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27980" tIns="66550" rIns="127980" bIns="6655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5pPr>
            <a:lvl6pPr marL="25146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6pPr>
            <a:lvl7pPr marL="29718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7pPr>
            <a:lvl8pPr marL="34290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8pPr>
            <a:lvl9pPr marL="38862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9pPr>
          </a:lstStyle>
          <a:p>
            <a:pPr algn="r" eaLnBrk="0" hangingPunct="0">
              <a:spcBef>
                <a:spcPts val="889"/>
              </a:spcBef>
              <a:buClrTx/>
            </a:pPr>
            <a:r>
              <a:rPr lang="it-IT" altLang="en-US" sz="2000" b="0" i="1" dirty="0">
                <a:solidFill>
                  <a:srgbClr val="008000"/>
                </a:solidFill>
                <a:latin typeface="Times New Roman" pitchFamily="16" charset="0"/>
              </a:rPr>
              <a:t>Direzione</a:t>
            </a:r>
            <a:r>
              <a:rPr lang="it-IT" altLang="en-US" sz="2000" b="0" dirty="0">
                <a:solidFill>
                  <a:srgbClr val="008000"/>
                </a:solidFill>
                <a:latin typeface="Times New Roman" pitchFamily="16" charset="0"/>
              </a:rPr>
              <a:t> </a:t>
            </a:r>
            <a:r>
              <a:rPr lang="it-IT" altLang="en-US" sz="2000" b="0" i="1" dirty="0">
                <a:solidFill>
                  <a:srgbClr val="008000"/>
                </a:solidFill>
                <a:latin typeface="Times New Roman" pitchFamily="16" charset="0"/>
              </a:rPr>
              <a:t>Generale </a:t>
            </a:r>
            <a:r>
              <a:rPr lang="it-IT" altLang="en-US" sz="2000" b="0" i="1" dirty="0" smtClean="0">
                <a:solidFill>
                  <a:srgbClr val="008000"/>
                </a:solidFill>
                <a:latin typeface="Times New Roman" pitchFamily="16" charset="0"/>
              </a:rPr>
              <a:t>Agricoltura, Caccia e Pesca</a:t>
            </a:r>
            <a:r>
              <a:rPr lang="it-IT" altLang="en-US" sz="1400" b="0" dirty="0" smtClean="0">
                <a:solidFill>
                  <a:srgbClr val="008000"/>
                </a:solidFill>
                <a:latin typeface="Times New Roman" pitchFamily="16" charset="0"/>
              </a:rPr>
              <a:t> </a:t>
            </a:r>
            <a:endParaRPr lang="it-IT" altLang="en-US" sz="1400" b="0" dirty="0">
              <a:solidFill>
                <a:srgbClr val="008000"/>
              </a:solidFill>
              <a:latin typeface="Times New Roman" pitchFamily="16" charset="0"/>
            </a:endParaRPr>
          </a:p>
        </p:txBody>
      </p:sp>
    </p:spTree>
    <p:extLst>
      <p:ext uri="{BB962C8B-B14F-4D97-AF65-F5344CB8AC3E}">
        <p14:creationId xmlns:p14="http://schemas.microsoft.com/office/powerpoint/2010/main" val="417541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asellaDiTesto 1"/>
          <p:cNvSpPr txBox="1">
            <a:spLocks noChangeArrowheads="1"/>
          </p:cNvSpPr>
          <p:nvPr/>
        </p:nvSpPr>
        <p:spPr bwMode="auto">
          <a:xfrm>
            <a:off x="3230619" y="2973010"/>
            <a:ext cx="5092718" cy="147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altLang="it-IT" sz="2986"/>
              <a:t>Il bando in breve: Regole, Premi. Priorità</a:t>
            </a:r>
          </a:p>
          <a:p>
            <a:pPr algn="ctr"/>
            <a:endParaRPr lang="it-IT" altLang="it-IT" sz="2986"/>
          </a:p>
        </p:txBody>
      </p:sp>
      <p:graphicFrame>
        <p:nvGraphicFramePr>
          <p:cNvPr id="3" name="Tabella 2"/>
          <p:cNvGraphicFramePr>
            <a:graphicFrameLocks noGrp="1"/>
          </p:cNvGraphicFramePr>
          <p:nvPr>
            <p:extLst>
              <p:ext uri="{D42A27DB-BD31-4B8C-83A1-F6EECF244321}">
                <p14:modId xmlns:p14="http://schemas.microsoft.com/office/powerpoint/2010/main" val="2792172909"/>
              </p:ext>
            </p:extLst>
          </p:nvPr>
        </p:nvGraphicFramePr>
        <p:xfrm>
          <a:off x="956990" y="4083918"/>
          <a:ext cx="11176855" cy="3695454"/>
        </p:xfrm>
        <a:graphic>
          <a:graphicData uri="http://schemas.openxmlformats.org/drawingml/2006/table">
            <a:tbl>
              <a:tblPr firstRow="1" bandRow="1">
                <a:tableStyleId>{5C22544A-7EE6-4342-B048-85BDC9FD1C3A}</a:tableStyleId>
              </a:tblPr>
              <a:tblGrid>
                <a:gridCol w="10570334"/>
                <a:gridCol w="606521"/>
              </a:tblGrid>
              <a:tr h="410606">
                <a:tc>
                  <a:txBody>
                    <a:bodyPr/>
                    <a:lstStyle/>
                    <a:p>
                      <a:r>
                        <a:rPr lang="it-IT" sz="2000" dirty="0" smtClean="0">
                          <a:solidFill>
                            <a:schemeClr val="bg1"/>
                          </a:solidFill>
                        </a:rPr>
                        <a:t>IMPEGNI PER LA MISURA 11</a:t>
                      </a:r>
                      <a:endParaRPr lang="it-IT" sz="2000" dirty="0">
                        <a:solidFill>
                          <a:schemeClr val="bg1"/>
                        </a:solidFill>
                      </a:endParaRPr>
                    </a:p>
                  </a:txBody>
                  <a:tcPr marL="97540" marR="97540" marT="48779" marB="48779"/>
                </a:tc>
                <a:tc>
                  <a:txBody>
                    <a:bodyPr/>
                    <a:lstStyle/>
                    <a:p>
                      <a:endParaRPr lang="it-IT" sz="2000"/>
                    </a:p>
                  </a:txBody>
                  <a:tcPr marL="97540" marR="97540" marT="48779" marB="48779"/>
                </a:tc>
              </a:tr>
              <a:tr h="410606">
                <a:tc>
                  <a:txBody>
                    <a:bodyPr/>
                    <a:lstStyle/>
                    <a:p>
                      <a:r>
                        <a:rPr lang="it-IT" sz="2000" dirty="0" smtClean="0"/>
                        <a:t>Agricoltore attivo</a:t>
                      </a:r>
                      <a:endParaRPr lang="it-IT" sz="2000" dirty="0"/>
                    </a:p>
                  </a:txBody>
                  <a:tcPr marL="97540" marR="97540" marT="48779" marB="48779"/>
                </a:tc>
                <a:tc>
                  <a:txBody>
                    <a:bodyPr/>
                    <a:lstStyle/>
                    <a:p>
                      <a:endParaRPr lang="it-IT" sz="2000"/>
                    </a:p>
                  </a:txBody>
                  <a:tcPr marL="97540" marR="97540" marT="48779" marB="48779"/>
                </a:tc>
              </a:tr>
              <a:tr h="410606">
                <a:tc>
                  <a:txBody>
                    <a:bodyPr/>
                    <a:lstStyle/>
                    <a:p>
                      <a:r>
                        <a:rPr lang="it-IT" sz="2000" dirty="0" smtClean="0"/>
                        <a:t>Introduzione/mantenimento</a:t>
                      </a:r>
                      <a:r>
                        <a:rPr lang="it-IT" sz="2000" baseline="0" dirty="0" smtClean="0"/>
                        <a:t> dell’applicazione del metodo </a:t>
                      </a:r>
                      <a:r>
                        <a:rPr lang="it-IT" sz="2000" baseline="0" dirty="0" err="1" smtClean="0"/>
                        <a:t>bio</a:t>
                      </a:r>
                      <a:r>
                        <a:rPr lang="it-IT" sz="2000" baseline="0" dirty="0" smtClean="0"/>
                        <a:t> (Rag. 834/2007)</a:t>
                      </a:r>
                      <a:endParaRPr lang="it-IT" sz="2000" dirty="0"/>
                    </a:p>
                  </a:txBody>
                  <a:tcPr marL="97540" marR="97540" marT="48779" marB="48779"/>
                </a:tc>
                <a:tc>
                  <a:txBody>
                    <a:bodyPr/>
                    <a:lstStyle/>
                    <a:p>
                      <a:endParaRPr lang="it-IT" sz="2000" dirty="0"/>
                    </a:p>
                  </a:txBody>
                  <a:tcPr marL="97540" marR="97540" marT="48779" marB="48779"/>
                </a:tc>
              </a:tr>
              <a:tr h="410606">
                <a:tc>
                  <a:txBody>
                    <a:bodyPr/>
                    <a:lstStyle/>
                    <a:p>
                      <a:r>
                        <a:rPr lang="it-IT" sz="2000" dirty="0" smtClean="0"/>
                        <a:t>Adesione di parte dell’azienda</a:t>
                      </a:r>
                      <a:endParaRPr lang="it-IT" sz="2000" dirty="0"/>
                    </a:p>
                  </a:txBody>
                  <a:tcPr marL="97540" marR="97540" marT="48779" marB="48779"/>
                </a:tc>
                <a:tc>
                  <a:txBody>
                    <a:bodyPr/>
                    <a:lstStyle/>
                    <a:p>
                      <a:endParaRPr lang="it-IT" sz="2000" dirty="0"/>
                    </a:p>
                  </a:txBody>
                  <a:tcPr marL="97540" marR="97540" marT="48779" marB="48779"/>
                </a:tc>
              </a:tr>
              <a:tr h="410606">
                <a:tc>
                  <a:txBody>
                    <a:bodyPr/>
                    <a:lstStyle/>
                    <a:p>
                      <a:r>
                        <a:rPr lang="it-IT" sz="2000" dirty="0" smtClean="0"/>
                        <a:t>Premio zootecnia sulla superficie</a:t>
                      </a:r>
                      <a:endParaRPr lang="it-IT" sz="2000" dirty="0"/>
                    </a:p>
                  </a:txBody>
                  <a:tcPr marL="97540" marR="97540" marT="48779" marB="48779"/>
                </a:tc>
                <a:tc>
                  <a:txBody>
                    <a:bodyPr/>
                    <a:lstStyle/>
                    <a:p>
                      <a:endParaRPr lang="it-IT" sz="2000" dirty="0"/>
                    </a:p>
                  </a:txBody>
                  <a:tcPr marL="97540" marR="97540" marT="48779" marB="48779"/>
                </a:tc>
              </a:tr>
              <a:tr h="410606">
                <a:tc>
                  <a:txBody>
                    <a:bodyPr/>
                    <a:lstStyle/>
                    <a:p>
                      <a:r>
                        <a:rPr lang="it-IT" sz="2000" dirty="0" smtClean="0"/>
                        <a:t>Obbligo di restare nel sistema bio per 5 anni</a:t>
                      </a:r>
                    </a:p>
                  </a:txBody>
                  <a:tcPr marL="97540" marR="97540" marT="48779" marB="48779"/>
                </a:tc>
                <a:tc>
                  <a:txBody>
                    <a:bodyPr/>
                    <a:lstStyle/>
                    <a:p>
                      <a:endParaRPr lang="it-IT" sz="2000"/>
                    </a:p>
                  </a:txBody>
                  <a:tcPr marL="97540" marR="97540" marT="48779" marB="48779"/>
                </a:tc>
              </a:tr>
              <a:tr h="410606">
                <a:tc>
                  <a:txBody>
                    <a:bodyPr/>
                    <a:lstStyle/>
                    <a:p>
                      <a:r>
                        <a:rPr lang="it-IT" sz="2000" dirty="0" smtClean="0"/>
                        <a:t>Taratura delle irroratrici</a:t>
                      </a:r>
                      <a:endParaRPr lang="it-IT" sz="2000" dirty="0"/>
                    </a:p>
                  </a:txBody>
                  <a:tcPr marL="97540" marR="97540" marT="48779" marB="48779"/>
                </a:tc>
                <a:tc>
                  <a:txBody>
                    <a:bodyPr/>
                    <a:lstStyle/>
                    <a:p>
                      <a:endParaRPr lang="it-IT" sz="2000"/>
                    </a:p>
                  </a:txBody>
                  <a:tcPr marL="97540" marR="97540" marT="48779" marB="48779"/>
                </a:tc>
              </a:tr>
              <a:tr h="410606">
                <a:tc>
                  <a:txBody>
                    <a:bodyPr/>
                    <a:lstStyle/>
                    <a:p>
                      <a:r>
                        <a:rPr lang="it-IT" sz="2000" dirty="0" smtClean="0"/>
                        <a:t>Impegni aggiuntivi facoltativi</a:t>
                      </a:r>
                      <a:r>
                        <a:rPr lang="it-IT" sz="2000" baseline="0" dirty="0" smtClean="0"/>
                        <a:t> (tecnici, investimenti, </a:t>
                      </a:r>
                      <a:r>
                        <a:rPr lang="it-IT" sz="2000" baseline="0" dirty="0" smtClean="0"/>
                        <a:t>amministrativi</a:t>
                      </a:r>
                      <a:r>
                        <a:rPr lang="it-IT" sz="2000" baseline="0" dirty="0" smtClean="0"/>
                        <a:t>)</a:t>
                      </a:r>
                      <a:endParaRPr lang="it-IT" sz="2000" dirty="0"/>
                    </a:p>
                  </a:txBody>
                  <a:tcPr marL="97540" marR="97540" marT="48779" marB="48779"/>
                </a:tc>
                <a:tc>
                  <a:txBody>
                    <a:bodyPr/>
                    <a:lstStyle/>
                    <a:p>
                      <a:endParaRPr lang="it-IT" sz="2000" dirty="0"/>
                    </a:p>
                  </a:txBody>
                  <a:tcPr marL="97540" marR="97540" marT="48779" marB="48779"/>
                </a:tc>
              </a:tr>
              <a:tr h="410606">
                <a:tc>
                  <a:txBody>
                    <a:bodyPr/>
                    <a:lstStyle/>
                    <a:p>
                      <a:r>
                        <a:rPr lang="it-IT" sz="2000" dirty="0" smtClean="0"/>
                        <a:t>Priorità trasversale</a:t>
                      </a:r>
                      <a:endParaRPr lang="it-IT" sz="2000" dirty="0"/>
                    </a:p>
                  </a:txBody>
                  <a:tcPr marL="97540" marR="97540" marT="48779" marB="48779"/>
                </a:tc>
                <a:tc>
                  <a:txBody>
                    <a:bodyPr/>
                    <a:lstStyle/>
                    <a:p>
                      <a:endParaRPr lang="it-IT" sz="2000" dirty="0"/>
                    </a:p>
                  </a:txBody>
                  <a:tcPr marL="97540" marR="97540" marT="48779" marB="48779"/>
                </a:tc>
              </a:tr>
            </a:tbl>
          </a:graphicData>
        </a:graphic>
      </p:graphicFrame>
      <p:sp>
        <p:nvSpPr>
          <p:cNvPr id="5" name="Segnaposto contenuto 2"/>
          <p:cNvSpPr txBox="1">
            <a:spLocks/>
          </p:cNvSpPr>
          <p:nvPr/>
        </p:nvSpPr>
        <p:spPr>
          <a:xfrm>
            <a:off x="869368" y="1458287"/>
            <a:ext cx="8253092" cy="614016"/>
          </a:xfrm>
          <a:prstGeom prst="rect">
            <a:avLst/>
          </a:prstGeom>
          <a:solidFill>
            <a:srgbClr val="008000"/>
          </a:solidFill>
          <a:ln w="19080" cap="flat">
            <a:solidFill>
              <a:srgbClr val="FFFFFF"/>
            </a:solidFill>
            <a:miter lim="800000"/>
            <a:headEnd/>
            <a:tailEnd/>
          </a:ln>
          <a:extLst/>
        </p:spPr>
        <p:txBody>
          <a:bodyPr anchor="b"/>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Arial Unicode MS" panose="020B060402020202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Arial Unicode MS" panose="020B060402020202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Arial Unicode MS" panose="020B060402020202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Arial Unicode MS" panose="020B060402020202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Arial Unicode MS" panose="020B060402020202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93000"/>
              </a:lnSpc>
              <a:spcBef>
                <a:spcPct val="0"/>
              </a:spcBef>
              <a:buClrTx/>
              <a:tabLst>
                <a:tab pos="0" algn="l"/>
                <a:tab pos="636594" algn="l"/>
                <a:tab pos="1275446" algn="l"/>
                <a:tab pos="1914296" algn="l"/>
                <a:tab pos="2553148" algn="l"/>
                <a:tab pos="3191999" algn="l"/>
                <a:tab pos="3830851" algn="l"/>
                <a:tab pos="4469702" algn="l"/>
                <a:tab pos="5108553" algn="l"/>
                <a:tab pos="5747404" algn="l"/>
                <a:tab pos="6386256" algn="l"/>
                <a:tab pos="7025107" algn="l"/>
                <a:tab pos="7663959" algn="l"/>
                <a:tab pos="8302809" algn="l"/>
                <a:tab pos="8941661" algn="l"/>
                <a:tab pos="9580512" algn="l"/>
                <a:tab pos="10219364" algn="l"/>
                <a:tab pos="10858214" algn="l"/>
                <a:tab pos="11497066" algn="l"/>
                <a:tab pos="12135917" algn="l"/>
                <a:tab pos="12774769" algn="l"/>
                <a:tab pos="13382015" algn="l"/>
              </a:tabLst>
              <a:defRPr/>
            </a:pPr>
            <a:r>
              <a:rPr lang="it-IT" altLang="it-IT" sz="2904" b="1" dirty="0">
                <a:solidFill>
                  <a:srgbClr val="FFFFFF"/>
                </a:solidFill>
                <a:latin typeface="Tahoma" panose="020B0604030504040204" pitchFamily="34" charset="0"/>
                <a:ea typeface="Microsoft YaHei" panose="020B0503020204020204" pitchFamily="34" charset="-122"/>
              </a:rPr>
              <a:t>Produzione biologica – Misura 11</a:t>
            </a:r>
          </a:p>
        </p:txBody>
      </p:sp>
      <p:pic>
        <p:nvPicPr>
          <p:cNvPr id="47140" name="Immagin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60836" y="1458287"/>
            <a:ext cx="3173919" cy="185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
          <p:cNvSpPr txBox="1">
            <a:spLocks noChangeArrowheads="1"/>
          </p:cNvSpPr>
          <p:nvPr/>
        </p:nvSpPr>
        <p:spPr bwMode="auto">
          <a:xfrm>
            <a:off x="7437710" y="9124478"/>
            <a:ext cx="5256584" cy="442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27980" tIns="66550" rIns="127980" bIns="6655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5pPr>
            <a:lvl6pPr marL="25146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6pPr>
            <a:lvl7pPr marL="29718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7pPr>
            <a:lvl8pPr marL="34290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8pPr>
            <a:lvl9pPr marL="38862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9pPr>
          </a:lstStyle>
          <a:p>
            <a:pPr algn="r" eaLnBrk="0" hangingPunct="0">
              <a:spcBef>
                <a:spcPts val="889"/>
              </a:spcBef>
              <a:buClrTx/>
            </a:pPr>
            <a:r>
              <a:rPr lang="it-IT" altLang="en-US" sz="2000" b="0" i="1" dirty="0">
                <a:solidFill>
                  <a:srgbClr val="008000"/>
                </a:solidFill>
                <a:latin typeface="Times New Roman" pitchFamily="16" charset="0"/>
              </a:rPr>
              <a:t>Direzione</a:t>
            </a:r>
            <a:r>
              <a:rPr lang="it-IT" altLang="en-US" sz="2000" b="0" dirty="0">
                <a:solidFill>
                  <a:srgbClr val="008000"/>
                </a:solidFill>
                <a:latin typeface="Times New Roman" pitchFamily="16" charset="0"/>
              </a:rPr>
              <a:t> </a:t>
            </a:r>
            <a:r>
              <a:rPr lang="it-IT" altLang="en-US" sz="2000" b="0" i="1" dirty="0">
                <a:solidFill>
                  <a:srgbClr val="008000"/>
                </a:solidFill>
                <a:latin typeface="Times New Roman" pitchFamily="16" charset="0"/>
              </a:rPr>
              <a:t>Generale </a:t>
            </a:r>
            <a:r>
              <a:rPr lang="it-IT" altLang="en-US" sz="2000" b="0" i="1" dirty="0" smtClean="0">
                <a:solidFill>
                  <a:srgbClr val="008000"/>
                </a:solidFill>
                <a:latin typeface="Times New Roman" pitchFamily="16" charset="0"/>
              </a:rPr>
              <a:t>Agricoltura, Caccia e Pesca</a:t>
            </a:r>
            <a:r>
              <a:rPr lang="it-IT" altLang="en-US" sz="1400" b="0" dirty="0" smtClean="0">
                <a:solidFill>
                  <a:srgbClr val="008000"/>
                </a:solidFill>
                <a:latin typeface="Times New Roman" pitchFamily="16" charset="0"/>
              </a:rPr>
              <a:t> </a:t>
            </a:r>
            <a:endParaRPr lang="it-IT" altLang="en-US" sz="1400" b="0" dirty="0">
              <a:solidFill>
                <a:srgbClr val="008000"/>
              </a:solidFill>
              <a:latin typeface="Times New Roman" pitchFamily="16" charset="0"/>
            </a:endParaRPr>
          </a:p>
        </p:txBody>
      </p:sp>
    </p:spTree>
    <p:extLst>
      <p:ext uri="{BB962C8B-B14F-4D97-AF65-F5344CB8AC3E}">
        <p14:creationId xmlns:p14="http://schemas.microsoft.com/office/powerpoint/2010/main" val="1742736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0926" y="1419622"/>
            <a:ext cx="8608139" cy="8115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Immagin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68518" y="6207878"/>
            <a:ext cx="3173919" cy="185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contenuto 2"/>
          <p:cNvSpPr txBox="1">
            <a:spLocks/>
          </p:cNvSpPr>
          <p:nvPr/>
        </p:nvSpPr>
        <p:spPr bwMode="auto">
          <a:xfrm>
            <a:off x="9368518" y="3851142"/>
            <a:ext cx="3173919" cy="2049729"/>
          </a:xfrm>
          <a:prstGeom prst="rect">
            <a:avLst/>
          </a:prstGeom>
          <a:solidFill>
            <a:srgbClr val="AAE2CA"/>
          </a:solidFill>
          <a:ln w="19080" cap="flat">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marL="342900" indent="-342900" algn="ctr">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42" b="1">
                <a:solidFill>
                  <a:srgbClr val="FFFFFF"/>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defRPr>
                <a:solidFill>
                  <a:srgbClr val="000000"/>
                </a:solidFill>
                <a:latin typeface="+mn-lt"/>
                <a:cs typeface="+mn-cs"/>
              </a:defRPr>
            </a:lvl2pPr>
            <a:lvl3pPr>
              <a:spcBef>
                <a:spcPts val="600"/>
              </a:spcBef>
              <a:buClr>
                <a:srgbClr val="000000"/>
              </a:buClr>
              <a:buSzPct val="100000"/>
              <a:buFont typeface="Times New Roman" panose="02020603050405020304" pitchFamily="18" charset="0"/>
              <a:defRPr sz="2400">
                <a:solidFill>
                  <a:srgbClr val="000000"/>
                </a:solidFill>
                <a:latin typeface="+mn-lt"/>
                <a:cs typeface="+mn-cs"/>
              </a:defRPr>
            </a:lvl3pPr>
            <a:lvl4pPr>
              <a:spcBef>
                <a:spcPts val="500"/>
              </a:spcBef>
              <a:buClr>
                <a:srgbClr val="000000"/>
              </a:buClr>
              <a:buSzPct val="100000"/>
              <a:buFont typeface="Times New Roman" panose="02020603050405020304" pitchFamily="18" charset="0"/>
              <a:defRPr sz="2000">
                <a:solidFill>
                  <a:srgbClr val="000000"/>
                </a:solidFill>
                <a:latin typeface="+mn-lt"/>
                <a:cs typeface="+mn-cs"/>
              </a:defRPr>
            </a:lvl4pPr>
            <a:lvl5pPr>
              <a:spcBef>
                <a:spcPts val="500"/>
              </a:spcBef>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nSpc>
                <a:spcPct val="90000"/>
              </a:lnSpc>
              <a:spcBef>
                <a:spcPts val="500"/>
              </a:spcBef>
              <a:buFont typeface="Arial" panose="020B0604020202020204" pitchFamily="34" charset="0"/>
              <a:buChar char="•"/>
              <a:defRPr sz="1800">
                <a:solidFill>
                  <a:schemeClr val="tx1"/>
                </a:solidFill>
                <a:latin typeface="+mn-lt"/>
                <a:ea typeface="+mn-ea"/>
                <a:cs typeface="+mn-cs"/>
              </a:defRPr>
            </a:lvl6pPr>
            <a:lvl7pPr marL="2971800" indent="-228600">
              <a:lnSpc>
                <a:spcPct val="90000"/>
              </a:lnSpc>
              <a:spcBef>
                <a:spcPts val="500"/>
              </a:spcBef>
              <a:buFont typeface="Arial" panose="020B0604020202020204" pitchFamily="34" charset="0"/>
              <a:buChar char="•"/>
              <a:defRPr sz="1800">
                <a:solidFill>
                  <a:schemeClr val="tx1"/>
                </a:solidFill>
                <a:latin typeface="+mn-lt"/>
                <a:ea typeface="+mn-ea"/>
                <a:cs typeface="+mn-cs"/>
              </a:defRPr>
            </a:lvl7pPr>
            <a:lvl8pPr marL="3429000" indent="-228600">
              <a:lnSpc>
                <a:spcPct val="90000"/>
              </a:lnSpc>
              <a:spcBef>
                <a:spcPts val="500"/>
              </a:spcBef>
              <a:buFont typeface="Arial" panose="020B0604020202020204" pitchFamily="34" charset="0"/>
              <a:buChar char="•"/>
              <a:defRPr sz="1800">
                <a:solidFill>
                  <a:schemeClr val="tx1"/>
                </a:solidFill>
                <a:latin typeface="+mn-lt"/>
                <a:ea typeface="+mn-ea"/>
                <a:cs typeface="+mn-cs"/>
              </a:defRPr>
            </a:lvl8pPr>
            <a:lvl9pPr marL="3886200" indent="-228600">
              <a:lnSpc>
                <a:spcPct val="90000"/>
              </a:lnSpc>
              <a:spcBef>
                <a:spcPts val="500"/>
              </a:spcBef>
              <a:buFont typeface="Arial" panose="020B0604020202020204" pitchFamily="34" charset="0"/>
              <a:buChar char="•"/>
              <a:defRPr sz="1800">
                <a:solidFill>
                  <a:schemeClr val="tx1"/>
                </a:solidFill>
                <a:latin typeface="+mn-lt"/>
                <a:ea typeface="+mn-ea"/>
                <a:cs typeface="+mn-cs"/>
              </a:defRPr>
            </a:lvl9pPr>
          </a:lstStyle>
          <a:p>
            <a:pPr>
              <a:defRPr/>
            </a:pPr>
            <a:endParaRPr lang="it-IT" altLang="it-IT" sz="2904" dirty="0"/>
          </a:p>
          <a:p>
            <a:pPr>
              <a:defRPr/>
            </a:pPr>
            <a:r>
              <a:rPr lang="it-IT" altLang="it-IT" sz="2904" dirty="0"/>
              <a:t>PSR 2014-2020</a:t>
            </a:r>
          </a:p>
          <a:p>
            <a:pPr>
              <a:defRPr/>
            </a:pPr>
            <a:r>
              <a:rPr lang="it-IT" altLang="it-IT" sz="2904" dirty="0"/>
              <a:t>Gli IMPEGNI nel dettaglio</a:t>
            </a:r>
          </a:p>
          <a:p>
            <a:pPr>
              <a:defRPr/>
            </a:pPr>
            <a:endParaRPr lang="it-IT" altLang="it-IT" sz="2904" dirty="0"/>
          </a:p>
        </p:txBody>
      </p:sp>
      <p:sp>
        <p:nvSpPr>
          <p:cNvPr id="5" name="Segnaposto contenuto 2"/>
          <p:cNvSpPr txBox="1">
            <a:spLocks/>
          </p:cNvSpPr>
          <p:nvPr/>
        </p:nvSpPr>
        <p:spPr>
          <a:xfrm>
            <a:off x="458518" y="781064"/>
            <a:ext cx="8491359" cy="638558"/>
          </a:xfrm>
          <a:prstGeom prst="rect">
            <a:avLst/>
          </a:prstGeom>
          <a:solidFill>
            <a:srgbClr val="008000"/>
          </a:solidFill>
          <a:ln w="19080" cap="flat">
            <a:solidFill>
              <a:srgbClr val="FFFFFF"/>
            </a:solidFill>
            <a:miter lim="800000"/>
            <a:headEnd/>
            <a:tailEnd/>
          </a:ln>
          <a:extLst/>
        </p:spPr>
        <p:txBody>
          <a:bodyPr anchor="b"/>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Arial Unicode MS" panose="020B060402020202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Arial Unicode MS" panose="020B060402020202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Arial Unicode MS" panose="020B060402020202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Arial Unicode MS" panose="020B060402020202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Arial Unicode MS" panose="020B060402020202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93000"/>
              </a:lnSpc>
              <a:spcBef>
                <a:spcPct val="0"/>
              </a:spcBef>
              <a:buClrTx/>
              <a:tabLst>
                <a:tab pos="0" algn="l"/>
                <a:tab pos="636594" algn="l"/>
                <a:tab pos="1275446" algn="l"/>
                <a:tab pos="1914296" algn="l"/>
                <a:tab pos="2553148" algn="l"/>
                <a:tab pos="3191999" algn="l"/>
                <a:tab pos="3830851" algn="l"/>
                <a:tab pos="4469702" algn="l"/>
                <a:tab pos="5108553" algn="l"/>
                <a:tab pos="5747404" algn="l"/>
                <a:tab pos="6386256" algn="l"/>
                <a:tab pos="7025107" algn="l"/>
                <a:tab pos="7663959" algn="l"/>
                <a:tab pos="8302809" algn="l"/>
                <a:tab pos="8941661" algn="l"/>
                <a:tab pos="9580512" algn="l"/>
                <a:tab pos="10219364" algn="l"/>
                <a:tab pos="10858214" algn="l"/>
                <a:tab pos="11497066" algn="l"/>
                <a:tab pos="12135917" algn="l"/>
                <a:tab pos="12774769" algn="l"/>
                <a:tab pos="13382015" algn="l"/>
              </a:tabLst>
              <a:defRPr/>
            </a:pPr>
            <a:r>
              <a:rPr lang="it-IT" altLang="it-IT" sz="2904" b="1" dirty="0">
                <a:solidFill>
                  <a:srgbClr val="FFFFFF"/>
                </a:solidFill>
                <a:latin typeface="Tahoma" panose="020B0604030504040204" pitchFamily="34" charset="0"/>
                <a:ea typeface="Microsoft YaHei" panose="020B0503020204020204" pitchFamily="34" charset="-122"/>
              </a:rPr>
              <a:t>Produzione biologica – Misura 11</a:t>
            </a:r>
          </a:p>
        </p:txBody>
      </p:sp>
      <p:sp>
        <p:nvSpPr>
          <p:cNvPr id="6" name="Text Box 2"/>
          <p:cNvSpPr txBox="1">
            <a:spLocks noChangeArrowheads="1"/>
          </p:cNvSpPr>
          <p:nvPr/>
        </p:nvSpPr>
        <p:spPr bwMode="auto">
          <a:xfrm>
            <a:off x="8877870" y="8982538"/>
            <a:ext cx="3816424" cy="7499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27980" tIns="66550" rIns="127980" bIns="6655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5pPr>
            <a:lvl6pPr marL="25146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6pPr>
            <a:lvl7pPr marL="29718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7pPr>
            <a:lvl8pPr marL="34290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8pPr>
            <a:lvl9pPr marL="3886200" indent="-228600" defTabSz="449263" fontAlgn="base">
              <a:lnSpc>
                <a:spcPct val="80000"/>
              </a:lnSpc>
              <a:spcBef>
                <a:spcPts val="75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000000"/>
                </a:solidFill>
                <a:latin typeface="Georgia" pitchFamily="16" charset="0"/>
                <a:cs typeface="Arial Unicode MS" charset="0"/>
              </a:defRPr>
            </a:lvl9pPr>
          </a:lstStyle>
          <a:p>
            <a:pPr algn="r" eaLnBrk="0" hangingPunct="0">
              <a:spcBef>
                <a:spcPts val="889"/>
              </a:spcBef>
              <a:buClrTx/>
            </a:pPr>
            <a:r>
              <a:rPr lang="it-IT" altLang="en-US" sz="2000" b="0" i="1" dirty="0">
                <a:solidFill>
                  <a:srgbClr val="008000"/>
                </a:solidFill>
                <a:latin typeface="Times New Roman" pitchFamily="16" charset="0"/>
              </a:rPr>
              <a:t>Direzione</a:t>
            </a:r>
            <a:r>
              <a:rPr lang="it-IT" altLang="en-US" sz="2000" b="0" dirty="0">
                <a:solidFill>
                  <a:srgbClr val="008000"/>
                </a:solidFill>
                <a:latin typeface="Times New Roman" pitchFamily="16" charset="0"/>
              </a:rPr>
              <a:t> </a:t>
            </a:r>
            <a:r>
              <a:rPr lang="it-IT" altLang="en-US" sz="2000" b="0" i="1" dirty="0">
                <a:solidFill>
                  <a:srgbClr val="008000"/>
                </a:solidFill>
                <a:latin typeface="Times New Roman" pitchFamily="16" charset="0"/>
              </a:rPr>
              <a:t>Generale </a:t>
            </a:r>
            <a:r>
              <a:rPr lang="it-IT" altLang="en-US" sz="2000" b="0" i="1" dirty="0" smtClean="0">
                <a:solidFill>
                  <a:srgbClr val="008000"/>
                </a:solidFill>
                <a:latin typeface="Times New Roman" pitchFamily="16" charset="0"/>
              </a:rPr>
              <a:t>Agricoltura, Caccia e Pesca</a:t>
            </a:r>
            <a:r>
              <a:rPr lang="it-IT" altLang="en-US" sz="1400" b="0" dirty="0" smtClean="0">
                <a:solidFill>
                  <a:srgbClr val="008000"/>
                </a:solidFill>
                <a:latin typeface="Times New Roman" pitchFamily="16" charset="0"/>
              </a:rPr>
              <a:t> </a:t>
            </a:r>
            <a:endParaRPr lang="it-IT" altLang="en-US" sz="1400" b="0" dirty="0">
              <a:solidFill>
                <a:srgbClr val="008000"/>
              </a:solidFill>
              <a:latin typeface="Times New Roman" pitchFamily="16" charset="0"/>
            </a:endParaRPr>
          </a:p>
        </p:txBody>
      </p:sp>
    </p:spTree>
    <p:extLst>
      <p:ext uri="{BB962C8B-B14F-4D97-AF65-F5344CB8AC3E}">
        <p14:creationId xmlns:p14="http://schemas.microsoft.com/office/powerpoint/2010/main" val="42661718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Helvetica Light"/>
        <a:ea typeface="Heiti SC Light"/>
        <a:cs typeface="Heiti SC Light"/>
      </a:majorFont>
      <a:minorFont>
        <a:latin typeface="Helvetica Light"/>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3600" b="0" i="0" u="none" strike="noStrike" cap="none" normalizeH="0" baseline="0" smtClean="0">
            <a:ln>
              <a:noFill/>
            </a:ln>
            <a:solidFill>
              <a:schemeClr val="bg1"/>
            </a:solidFill>
            <a:effectLst/>
            <a:latin typeface="Helvetica Light"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3600" b="0" i="0" u="none" strike="noStrike" cap="none" normalizeH="0" baseline="0" smtClean="0">
            <a:ln>
              <a:noFill/>
            </a:ln>
            <a:solidFill>
              <a:schemeClr val="bg1"/>
            </a:solidFill>
            <a:effectLst/>
            <a:latin typeface="Helvetica Light"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Helvetica Light"/>
        <a:ea typeface="Heiti SC Light"/>
        <a:cs typeface="Heiti SC Light"/>
      </a:majorFont>
      <a:minorFont>
        <a:latin typeface="Helvetica Light"/>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3600" b="0" i="0" u="none" strike="noStrike" cap="none" normalizeH="0" baseline="0" smtClean="0">
            <a:ln>
              <a:noFill/>
            </a:ln>
            <a:solidFill>
              <a:schemeClr val="bg1"/>
            </a:solidFill>
            <a:effectLst/>
            <a:latin typeface="Helvetica Light"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3600" b="0" i="0" u="none" strike="noStrike" cap="none" normalizeH="0" baseline="0" smtClean="0">
            <a:ln>
              <a:noFill/>
            </a:ln>
            <a:solidFill>
              <a:schemeClr val="bg1"/>
            </a:solidFill>
            <a:effectLst/>
            <a:latin typeface="Helvetica Light"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38199</TotalTime>
  <Words>1645</Words>
  <Application>Microsoft Office PowerPoint</Application>
  <PresentationFormat>Personalizzato</PresentationFormat>
  <Paragraphs>304</Paragraphs>
  <Slides>20</Slides>
  <Notes>11</Notes>
  <HiddenSlides>0</HiddenSlides>
  <MMClips>0</MMClips>
  <ScaleCrop>false</ScaleCrop>
  <HeadingPairs>
    <vt:vector size="8" baseType="variant">
      <vt:variant>
        <vt:lpstr>Caratteri utilizzati</vt:lpstr>
      </vt:variant>
      <vt:variant>
        <vt:i4>14</vt:i4>
      </vt:variant>
      <vt:variant>
        <vt:lpstr>Tema</vt:lpstr>
      </vt:variant>
      <vt:variant>
        <vt:i4>2</vt:i4>
      </vt:variant>
      <vt:variant>
        <vt:lpstr>Server OLE incorporati</vt:lpstr>
      </vt:variant>
      <vt:variant>
        <vt:i4>0</vt:i4>
      </vt:variant>
      <vt:variant>
        <vt:lpstr>Titoli diapositive</vt:lpstr>
      </vt:variant>
      <vt:variant>
        <vt:i4>20</vt:i4>
      </vt:variant>
    </vt:vector>
  </HeadingPairs>
  <TitlesOfParts>
    <vt:vector size="36" baseType="lpstr">
      <vt:lpstr>Arial Unicode MS</vt:lpstr>
      <vt:lpstr>Microsoft YaHei</vt:lpstr>
      <vt:lpstr>MS PGothic</vt:lpstr>
      <vt:lpstr>Arial</vt:lpstr>
      <vt:lpstr>Arial Narrow</vt:lpstr>
      <vt:lpstr>Calibri</vt:lpstr>
      <vt:lpstr>Georgia</vt:lpstr>
      <vt:lpstr>Heiti SC Light</vt:lpstr>
      <vt:lpstr>Helvetica Light</vt:lpstr>
      <vt:lpstr>Tahoma</vt:lpstr>
      <vt:lpstr>Times New Roman</vt:lpstr>
      <vt:lpstr>Trebuchet MS</vt:lpstr>
      <vt:lpstr>Verdana</vt:lpstr>
      <vt:lpstr>ヒラギノ角ゴ Pro W3</vt:lpstr>
      <vt:lpstr>Tema di Office</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Andrea</dc:creator>
  <cp:lastModifiedBy>Fossati Matilde</cp:lastModifiedBy>
  <cp:revision>230</cp:revision>
  <cp:lastPrinted>1601-01-01T00:00:00Z</cp:lastPrinted>
  <dcterms:created xsi:type="dcterms:W3CDTF">1601-01-01T00:00:00Z</dcterms:created>
  <dcterms:modified xsi:type="dcterms:W3CDTF">2016-09-06T11:00:39Z</dcterms:modified>
</cp:coreProperties>
</file>